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9" r:id="rId6"/>
    <p:sldId id="261" r:id="rId7"/>
    <p:sldId id="262" r:id="rId8"/>
    <p:sldId id="270" r:id="rId9"/>
    <p:sldId id="263" r:id="rId10"/>
    <p:sldId id="264" r:id="rId11"/>
    <p:sldId id="265" r:id="rId12"/>
    <p:sldId id="266" r:id="rId13"/>
    <p:sldId id="271" r:id="rId14"/>
    <p:sldId id="274" r:id="rId15"/>
    <p:sldId id="273" r:id="rId16"/>
    <p:sldId id="272" r:id="rId17"/>
    <p:sldId id="267" r:id="rId18"/>
    <p:sldId id="268" r:id="rId19"/>
  </p:sldIdLst>
  <p:sldSz cx="18288000" cy="10287000"/>
  <p:notesSz cx="6858000" cy="9144000"/>
  <p:embeddedFontLst>
    <p:embeddedFont>
      <p:font typeface="Canva Sans Bold" panose="020B0604020202020204" charset="0"/>
      <p:regular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E90FE81-B345-46EB-AD65-B53B0FEF89C5}" v="9" dt="2025-05-22T16:50:14.21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39" d="100"/>
          <a:sy n="39" d="100"/>
        </p:scale>
        <p:origin x="940" y="5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5/10/relationships/revisionInfo" Target="revisionInfo.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chin Hembram" userId="0fb2c03f416afe06" providerId="LiveId" clId="{AE90FE81-B345-46EB-AD65-B53B0FEF89C5}"/>
    <pc:docChg chg="undo custSel addSld delSld modSld sldOrd">
      <pc:chgData name="Sachin Hembram" userId="0fb2c03f416afe06" providerId="LiveId" clId="{AE90FE81-B345-46EB-AD65-B53B0FEF89C5}" dt="2025-05-22T16:50:46.884" v="124" actId="1076"/>
      <pc:docMkLst>
        <pc:docMk/>
      </pc:docMkLst>
      <pc:sldChg chg="modSp mod">
        <pc:chgData name="Sachin Hembram" userId="0fb2c03f416afe06" providerId="LiveId" clId="{AE90FE81-B345-46EB-AD65-B53B0FEF89C5}" dt="2025-05-22T10:06:12.038" v="29" actId="1076"/>
        <pc:sldMkLst>
          <pc:docMk/>
          <pc:sldMk cId="0" sldId="257"/>
        </pc:sldMkLst>
        <pc:spChg chg="mod">
          <ac:chgData name="Sachin Hembram" userId="0fb2c03f416afe06" providerId="LiveId" clId="{AE90FE81-B345-46EB-AD65-B53B0FEF89C5}" dt="2025-05-21T01:55:19.333" v="1" actId="14100"/>
          <ac:spMkLst>
            <pc:docMk/>
            <pc:sldMk cId="0" sldId="257"/>
            <ac:spMk id="7" creationId="{00000000-0000-0000-0000-000000000000}"/>
          </ac:spMkLst>
        </pc:spChg>
        <pc:spChg chg="mod">
          <ac:chgData name="Sachin Hembram" userId="0fb2c03f416afe06" providerId="LiveId" clId="{AE90FE81-B345-46EB-AD65-B53B0FEF89C5}" dt="2025-05-21T01:55:57.379" v="8" actId="14100"/>
          <ac:spMkLst>
            <pc:docMk/>
            <pc:sldMk cId="0" sldId="257"/>
            <ac:spMk id="8" creationId="{00000000-0000-0000-0000-000000000000}"/>
          </ac:spMkLst>
        </pc:spChg>
        <pc:spChg chg="mod">
          <ac:chgData name="Sachin Hembram" userId="0fb2c03f416afe06" providerId="LiveId" clId="{AE90FE81-B345-46EB-AD65-B53B0FEF89C5}" dt="2025-05-21T01:55:45.492" v="5" actId="120"/>
          <ac:spMkLst>
            <pc:docMk/>
            <pc:sldMk cId="0" sldId="257"/>
            <ac:spMk id="11" creationId="{00000000-0000-0000-0000-000000000000}"/>
          </ac:spMkLst>
        </pc:spChg>
        <pc:spChg chg="mod">
          <ac:chgData name="Sachin Hembram" userId="0fb2c03f416afe06" providerId="LiveId" clId="{AE90FE81-B345-46EB-AD65-B53B0FEF89C5}" dt="2025-05-21T01:55:54.710" v="7" actId="14100"/>
          <ac:spMkLst>
            <pc:docMk/>
            <pc:sldMk cId="0" sldId="257"/>
            <ac:spMk id="12" creationId="{00000000-0000-0000-0000-000000000000}"/>
          </ac:spMkLst>
        </pc:spChg>
        <pc:spChg chg="mod">
          <ac:chgData name="Sachin Hembram" userId="0fb2c03f416afe06" providerId="LiveId" clId="{AE90FE81-B345-46EB-AD65-B53B0FEF89C5}" dt="2025-05-22T10:06:12.038" v="29" actId="1076"/>
          <ac:spMkLst>
            <pc:docMk/>
            <pc:sldMk cId="0" sldId="257"/>
            <ac:spMk id="13" creationId="{00000000-0000-0000-0000-000000000000}"/>
          </ac:spMkLst>
        </pc:spChg>
        <pc:spChg chg="mod">
          <ac:chgData name="Sachin Hembram" userId="0fb2c03f416afe06" providerId="LiveId" clId="{AE90FE81-B345-46EB-AD65-B53B0FEF89C5}" dt="2025-05-21T01:56:03.538" v="10" actId="14100"/>
          <ac:spMkLst>
            <pc:docMk/>
            <pc:sldMk cId="0" sldId="257"/>
            <ac:spMk id="14" creationId="{00000000-0000-0000-0000-000000000000}"/>
          </ac:spMkLst>
        </pc:spChg>
      </pc:sldChg>
      <pc:sldChg chg="modSp mod">
        <pc:chgData name="Sachin Hembram" userId="0fb2c03f416afe06" providerId="LiveId" clId="{AE90FE81-B345-46EB-AD65-B53B0FEF89C5}" dt="2025-05-21T10:48:23.457" v="23" actId="1076"/>
        <pc:sldMkLst>
          <pc:docMk/>
          <pc:sldMk cId="0" sldId="258"/>
        </pc:sldMkLst>
        <pc:spChg chg="mod">
          <ac:chgData name="Sachin Hembram" userId="0fb2c03f416afe06" providerId="LiveId" clId="{AE90FE81-B345-46EB-AD65-B53B0FEF89C5}" dt="2025-05-21T10:48:23.457" v="23" actId="1076"/>
          <ac:spMkLst>
            <pc:docMk/>
            <pc:sldMk cId="0" sldId="258"/>
            <ac:spMk id="2" creationId="{00000000-0000-0000-0000-000000000000}"/>
          </ac:spMkLst>
        </pc:spChg>
        <pc:spChg chg="mod">
          <ac:chgData name="Sachin Hembram" userId="0fb2c03f416afe06" providerId="LiveId" clId="{AE90FE81-B345-46EB-AD65-B53B0FEF89C5}" dt="2025-05-21T01:56:49.708" v="14" actId="404"/>
          <ac:spMkLst>
            <pc:docMk/>
            <pc:sldMk cId="0" sldId="258"/>
            <ac:spMk id="7" creationId="{00000000-0000-0000-0000-000000000000}"/>
          </ac:spMkLst>
        </pc:spChg>
        <pc:spChg chg="mod">
          <ac:chgData name="Sachin Hembram" userId="0fb2c03f416afe06" providerId="LiveId" clId="{AE90FE81-B345-46EB-AD65-B53B0FEF89C5}" dt="2025-05-21T01:59:57.362" v="22" actId="404"/>
          <ac:spMkLst>
            <pc:docMk/>
            <pc:sldMk cId="0" sldId="258"/>
            <ac:spMk id="8" creationId="{00000000-0000-0000-0000-000000000000}"/>
          </ac:spMkLst>
        </pc:spChg>
      </pc:sldChg>
      <pc:sldChg chg="addSp delSp modSp del mod ord">
        <pc:chgData name="Sachin Hembram" userId="0fb2c03f416afe06" providerId="LiveId" clId="{AE90FE81-B345-46EB-AD65-B53B0FEF89C5}" dt="2025-05-22T16:30:20.538" v="51" actId="2696"/>
        <pc:sldMkLst>
          <pc:docMk/>
          <pc:sldMk cId="0" sldId="260"/>
        </pc:sldMkLst>
        <pc:spChg chg="del mod">
          <ac:chgData name="Sachin Hembram" userId="0fb2c03f416afe06" providerId="LiveId" clId="{AE90FE81-B345-46EB-AD65-B53B0FEF89C5}" dt="2025-05-22T16:28:21.488" v="39"/>
          <ac:spMkLst>
            <pc:docMk/>
            <pc:sldMk cId="0" sldId="260"/>
            <ac:spMk id="2" creationId="{00000000-0000-0000-0000-000000000000}"/>
          </ac:spMkLst>
        </pc:spChg>
        <pc:spChg chg="del mod">
          <ac:chgData name="Sachin Hembram" userId="0fb2c03f416afe06" providerId="LiveId" clId="{AE90FE81-B345-46EB-AD65-B53B0FEF89C5}" dt="2025-05-22T16:28:12.061" v="34" actId="478"/>
          <ac:spMkLst>
            <pc:docMk/>
            <pc:sldMk cId="0" sldId="260"/>
            <ac:spMk id="3" creationId="{00000000-0000-0000-0000-000000000000}"/>
          </ac:spMkLst>
        </pc:spChg>
        <pc:spChg chg="del mod">
          <ac:chgData name="Sachin Hembram" userId="0fb2c03f416afe06" providerId="LiveId" clId="{AE90FE81-B345-46EB-AD65-B53B0FEF89C5}" dt="2025-05-22T16:28:15.544" v="35" actId="478"/>
          <ac:spMkLst>
            <pc:docMk/>
            <pc:sldMk cId="0" sldId="260"/>
            <ac:spMk id="4" creationId="{00000000-0000-0000-0000-000000000000}"/>
          </ac:spMkLst>
        </pc:spChg>
        <pc:spChg chg="mod">
          <ac:chgData name="Sachin Hembram" userId="0fb2c03f416afe06" providerId="LiveId" clId="{AE90FE81-B345-46EB-AD65-B53B0FEF89C5}" dt="2025-05-21T10:48:49.789" v="26" actId="14100"/>
          <ac:spMkLst>
            <pc:docMk/>
            <pc:sldMk cId="0" sldId="260"/>
            <ac:spMk id="5" creationId="{00000000-0000-0000-0000-000000000000}"/>
          </ac:spMkLst>
        </pc:spChg>
        <pc:picChg chg="add mod">
          <ac:chgData name="Sachin Hembram" userId="0fb2c03f416afe06" providerId="LiveId" clId="{AE90FE81-B345-46EB-AD65-B53B0FEF89C5}" dt="2025-05-22T16:28:54.035" v="43" actId="1076"/>
          <ac:picMkLst>
            <pc:docMk/>
            <pc:sldMk cId="0" sldId="260"/>
            <ac:picMk id="7" creationId="{06DDCC73-57C4-44E2-FAFE-58854DAF564B}"/>
          </ac:picMkLst>
        </pc:picChg>
      </pc:sldChg>
      <pc:sldChg chg="modSp mod">
        <pc:chgData name="Sachin Hembram" userId="0fb2c03f416afe06" providerId="LiveId" clId="{AE90FE81-B345-46EB-AD65-B53B0FEF89C5}" dt="2025-05-22T16:22:24.979" v="31" actId="20577"/>
        <pc:sldMkLst>
          <pc:docMk/>
          <pc:sldMk cId="0" sldId="261"/>
        </pc:sldMkLst>
        <pc:spChg chg="mod">
          <ac:chgData name="Sachin Hembram" userId="0fb2c03f416afe06" providerId="LiveId" clId="{AE90FE81-B345-46EB-AD65-B53B0FEF89C5}" dt="2025-05-22T16:22:24.979" v="31" actId="20577"/>
          <ac:spMkLst>
            <pc:docMk/>
            <pc:sldMk cId="0" sldId="261"/>
            <ac:spMk id="5" creationId="{00000000-0000-0000-0000-000000000000}"/>
          </ac:spMkLst>
        </pc:spChg>
      </pc:sldChg>
      <pc:sldChg chg="addSp modSp mod">
        <pc:chgData name="Sachin Hembram" userId="0fb2c03f416afe06" providerId="LiveId" clId="{AE90FE81-B345-46EB-AD65-B53B0FEF89C5}" dt="2025-05-22T16:41:58.182" v="84" actId="1076"/>
        <pc:sldMkLst>
          <pc:docMk/>
          <pc:sldMk cId="0" sldId="263"/>
        </pc:sldMkLst>
        <pc:spChg chg="mod">
          <ac:chgData name="Sachin Hembram" userId="0fb2c03f416afe06" providerId="LiveId" clId="{AE90FE81-B345-46EB-AD65-B53B0FEF89C5}" dt="2025-05-22T16:41:58.182" v="84" actId="1076"/>
          <ac:spMkLst>
            <pc:docMk/>
            <pc:sldMk cId="0" sldId="263"/>
            <ac:spMk id="3" creationId="{00000000-0000-0000-0000-000000000000}"/>
          </ac:spMkLst>
        </pc:spChg>
        <pc:picChg chg="add mod">
          <ac:chgData name="Sachin Hembram" userId="0fb2c03f416afe06" providerId="LiveId" clId="{AE90FE81-B345-46EB-AD65-B53B0FEF89C5}" dt="2025-05-22T16:41:49.363" v="83" actId="1076"/>
          <ac:picMkLst>
            <pc:docMk/>
            <pc:sldMk cId="0" sldId="263"/>
            <ac:picMk id="6" creationId="{00BE4289-0E77-AA3C-D99A-777AC920A0C0}"/>
          </ac:picMkLst>
        </pc:picChg>
      </pc:sldChg>
      <pc:sldChg chg="modSp mod">
        <pc:chgData name="Sachin Hembram" userId="0fb2c03f416afe06" providerId="LiveId" clId="{AE90FE81-B345-46EB-AD65-B53B0FEF89C5}" dt="2025-05-21T10:49:07.737" v="27" actId="14100"/>
        <pc:sldMkLst>
          <pc:docMk/>
          <pc:sldMk cId="0" sldId="264"/>
        </pc:sldMkLst>
        <pc:spChg chg="mod">
          <ac:chgData name="Sachin Hembram" userId="0fb2c03f416afe06" providerId="LiveId" clId="{AE90FE81-B345-46EB-AD65-B53B0FEF89C5}" dt="2025-05-21T10:49:07.737" v="27" actId="14100"/>
          <ac:spMkLst>
            <pc:docMk/>
            <pc:sldMk cId="0" sldId="264"/>
            <ac:spMk id="4" creationId="{00000000-0000-0000-0000-000000000000}"/>
          </ac:spMkLst>
        </pc:spChg>
      </pc:sldChg>
      <pc:sldChg chg="modSp mod">
        <pc:chgData name="Sachin Hembram" userId="0fb2c03f416afe06" providerId="LiveId" clId="{AE90FE81-B345-46EB-AD65-B53B0FEF89C5}" dt="2025-05-21T10:49:20.787" v="28" actId="1076"/>
        <pc:sldMkLst>
          <pc:docMk/>
          <pc:sldMk cId="0" sldId="265"/>
        </pc:sldMkLst>
        <pc:spChg chg="mod">
          <ac:chgData name="Sachin Hembram" userId="0fb2c03f416afe06" providerId="LiveId" clId="{AE90FE81-B345-46EB-AD65-B53B0FEF89C5}" dt="2025-05-21T10:49:20.787" v="28" actId="1076"/>
          <ac:spMkLst>
            <pc:docMk/>
            <pc:sldMk cId="0" sldId="265"/>
            <ac:spMk id="2" creationId="{00000000-0000-0000-0000-000000000000}"/>
          </ac:spMkLst>
        </pc:spChg>
      </pc:sldChg>
      <pc:sldChg chg="modSp mod">
        <pc:chgData name="Sachin Hembram" userId="0fb2c03f416afe06" providerId="LiveId" clId="{AE90FE81-B345-46EB-AD65-B53B0FEF89C5}" dt="2025-05-21T01:58:13.081" v="17" actId="404"/>
        <pc:sldMkLst>
          <pc:docMk/>
          <pc:sldMk cId="0" sldId="266"/>
        </pc:sldMkLst>
        <pc:spChg chg="mod">
          <ac:chgData name="Sachin Hembram" userId="0fb2c03f416afe06" providerId="LiveId" clId="{AE90FE81-B345-46EB-AD65-B53B0FEF89C5}" dt="2025-05-21T01:58:13.081" v="17" actId="404"/>
          <ac:spMkLst>
            <pc:docMk/>
            <pc:sldMk cId="0" sldId="266"/>
            <ac:spMk id="3" creationId="{00000000-0000-0000-0000-000000000000}"/>
          </ac:spMkLst>
        </pc:spChg>
      </pc:sldChg>
      <pc:sldChg chg="modSp mod">
        <pc:chgData name="Sachin Hembram" userId="0fb2c03f416afe06" providerId="LiveId" clId="{AE90FE81-B345-46EB-AD65-B53B0FEF89C5}" dt="2025-05-21T01:58:25.348" v="18" actId="404"/>
        <pc:sldMkLst>
          <pc:docMk/>
          <pc:sldMk cId="0" sldId="267"/>
        </pc:sldMkLst>
        <pc:spChg chg="mod">
          <ac:chgData name="Sachin Hembram" userId="0fb2c03f416afe06" providerId="LiveId" clId="{AE90FE81-B345-46EB-AD65-B53B0FEF89C5}" dt="2025-05-21T01:58:25.348" v="18" actId="404"/>
          <ac:spMkLst>
            <pc:docMk/>
            <pc:sldMk cId="0" sldId="267"/>
            <ac:spMk id="2" creationId="{00000000-0000-0000-0000-000000000000}"/>
          </ac:spMkLst>
        </pc:spChg>
      </pc:sldChg>
      <pc:sldChg chg="modSp mod">
        <pc:chgData name="Sachin Hembram" userId="0fb2c03f416afe06" providerId="LiveId" clId="{AE90FE81-B345-46EB-AD65-B53B0FEF89C5}" dt="2025-05-21T01:58:34.838" v="19" actId="404"/>
        <pc:sldMkLst>
          <pc:docMk/>
          <pc:sldMk cId="0" sldId="268"/>
        </pc:sldMkLst>
        <pc:spChg chg="mod">
          <ac:chgData name="Sachin Hembram" userId="0fb2c03f416afe06" providerId="LiveId" clId="{AE90FE81-B345-46EB-AD65-B53B0FEF89C5}" dt="2025-05-21T01:58:34.838" v="19" actId="404"/>
          <ac:spMkLst>
            <pc:docMk/>
            <pc:sldMk cId="0" sldId="268"/>
            <ac:spMk id="5" creationId="{00000000-0000-0000-0000-000000000000}"/>
          </ac:spMkLst>
        </pc:spChg>
      </pc:sldChg>
      <pc:sldChg chg="addSp delSp modSp add mod">
        <pc:chgData name="Sachin Hembram" userId="0fb2c03f416afe06" providerId="LiveId" clId="{AE90FE81-B345-46EB-AD65-B53B0FEF89C5}" dt="2025-05-22T16:29:46.687" v="50" actId="14100"/>
        <pc:sldMkLst>
          <pc:docMk/>
          <pc:sldMk cId="3086617139" sldId="269"/>
        </pc:sldMkLst>
        <pc:spChg chg="del">
          <ac:chgData name="Sachin Hembram" userId="0fb2c03f416afe06" providerId="LiveId" clId="{AE90FE81-B345-46EB-AD65-B53B0FEF89C5}" dt="2025-05-22T16:28:08.628" v="33" actId="478"/>
          <ac:spMkLst>
            <pc:docMk/>
            <pc:sldMk cId="3086617139" sldId="269"/>
            <ac:spMk id="3" creationId="{A75C0A39-611F-6600-1F6F-85343AB46094}"/>
          </ac:spMkLst>
        </pc:spChg>
        <pc:picChg chg="add mod">
          <ac:chgData name="Sachin Hembram" userId="0fb2c03f416afe06" providerId="LiveId" clId="{AE90FE81-B345-46EB-AD65-B53B0FEF89C5}" dt="2025-05-22T16:29:46.687" v="50" actId="14100"/>
          <ac:picMkLst>
            <pc:docMk/>
            <pc:sldMk cId="3086617139" sldId="269"/>
            <ac:picMk id="6" creationId="{D2CFFA04-A648-6DB2-C3C0-F8CBCCBF42BC}"/>
          </ac:picMkLst>
        </pc:picChg>
      </pc:sldChg>
      <pc:sldChg chg="addSp delSp modSp add mod">
        <pc:chgData name="Sachin Hembram" userId="0fb2c03f416afe06" providerId="LiveId" clId="{AE90FE81-B345-46EB-AD65-B53B0FEF89C5}" dt="2025-05-22T16:41:20.326" v="79" actId="14100"/>
        <pc:sldMkLst>
          <pc:docMk/>
          <pc:sldMk cId="3730986616" sldId="270"/>
        </pc:sldMkLst>
        <pc:spChg chg="del mod">
          <ac:chgData name="Sachin Hembram" userId="0fb2c03f416afe06" providerId="LiveId" clId="{AE90FE81-B345-46EB-AD65-B53B0FEF89C5}" dt="2025-05-22T16:40:04.126" v="64"/>
          <ac:spMkLst>
            <pc:docMk/>
            <pc:sldMk cId="3730986616" sldId="270"/>
            <ac:spMk id="4" creationId="{40A1C2AF-DC1A-0B79-CD5B-C267B2BE3372}"/>
          </ac:spMkLst>
        </pc:spChg>
        <pc:picChg chg="add mod">
          <ac:chgData name="Sachin Hembram" userId="0fb2c03f416afe06" providerId="LiveId" clId="{AE90FE81-B345-46EB-AD65-B53B0FEF89C5}" dt="2025-05-22T16:41:20.326" v="79" actId="14100"/>
          <ac:picMkLst>
            <pc:docMk/>
            <pc:sldMk cId="3730986616" sldId="270"/>
            <ac:picMk id="6" creationId="{DBA81867-15EF-1307-AFB9-3A9F08CBE86B}"/>
          </ac:picMkLst>
        </pc:picChg>
        <pc:picChg chg="add del mod">
          <ac:chgData name="Sachin Hembram" userId="0fb2c03f416afe06" providerId="LiveId" clId="{AE90FE81-B345-46EB-AD65-B53B0FEF89C5}" dt="2025-05-22T16:40:38.231" v="68" actId="478"/>
          <ac:picMkLst>
            <pc:docMk/>
            <pc:sldMk cId="3730986616" sldId="270"/>
            <ac:picMk id="8" creationId="{01385AC7-5270-5BEE-A39D-A6822D477342}"/>
          </ac:picMkLst>
        </pc:picChg>
        <pc:picChg chg="add mod">
          <ac:chgData name="Sachin Hembram" userId="0fb2c03f416afe06" providerId="LiveId" clId="{AE90FE81-B345-46EB-AD65-B53B0FEF89C5}" dt="2025-05-22T16:41:12.059" v="77" actId="14100"/>
          <ac:picMkLst>
            <pc:docMk/>
            <pc:sldMk cId="3730986616" sldId="270"/>
            <ac:picMk id="10" creationId="{EDDFEECC-47E8-1E74-FC1F-46C179297FC2}"/>
          </ac:picMkLst>
        </pc:picChg>
      </pc:sldChg>
      <pc:sldChg chg="addSp delSp modSp add mod">
        <pc:chgData name="Sachin Hembram" userId="0fb2c03f416afe06" providerId="LiveId" clId="{AE90FE81-B345-46EB-AD65-B53B0FEF89C5}" dt="2025-05-22T16:50:46.884" v="124" actId="1076"/>
        <pc:sldMkLst>
          <pc:docMk/>
          <pc:sldMk cId="3817002265" sldId="271"/>
        </pc:sldMkLst>
        <pc:spChg chg="del mod">
          <ac:chgData name="Sachin Hembram" userId="0fb2c03f416afe06" providerId="LiveId" clId="{AE90FE81-B345-46EB-AD65-B53B0FEF89C5}" dt="2025-05-22T16:43:58.195" v="88" actId="478"/>
          <ac:spMkLst>
            <pc:docMk/>
            <pc:sldMk cId="3817002265" sldId="271"/>
            <ac:spMk id="2" creationId="{FC8D1DB3-DBA7-F233-DE84-FD85053E766B}"/>
          </ac:spMkLst>
        </pc:spChg>
        <pc:spChg chg="del mod">
          <ac:chgData name="Sachin Hembram" userId="0fb2c03f416afe06" providerId="LiveId" clId="{AE90FE81-B345-46EB-AD65-B53B0FEF89C5}" dt="2025-05-22T16:45:28.139" v="91"/>
          <ac:spMkLst>
            <pc:docMk/>
            <pc:sldMk cId="3817002265" sldId="271"/>
            <ac:spMk id="4" creationId="{2AFF7A3A-B48C-9D08-8197-3489AAE1E6FE}"/>
          </ac:spMkLst>
        </pc:spChg>
        <pc:picChg chg="add mod">
          <ac:chgData name="Sachin Hembram" userId="0fb2c03f416afe06" providerId="LiveId" clId="{AE90FE81-B345-46EB-AD65-B53B0FEF89C5}" dt="2025-05-22T16:50:46.884" v="124" actId="1076"/>
          <ac:picMkLst>
            <pc:docMk/>
            <pc:sldMk cId="3817002265" sldId="271"/>
            <ac:picMk id="6" creationId="{C01862E7-89BD-310F-2ED0-AB31945FB5B6}"/>
          </ac:picMkLst>
        </pc:picChg>
        <pc:picChg chg="add del mod">
          <ac:chgData name="Sachin Hembram" userId="0fb2c03f416afe06" providerId="LiveId" clId="{AE90FE81-B345-46EB-AD65-B53B0FEF89C5}" dt="2025-05-22T16:50:10.494" v="118" actId="21"/>
          <ac:picMkLst>
            <pc:docMk/>
            <pc:sldMk cId="3817002265" sldId="271"/>
            <ac:picMk id="8" creationId="{8D9AE849-AECE-4EF7-4A01-7E7B0F47DBF2}"/>
          </ac:picMkLst>
        </pc:picChg>
        <pc:picChg chg="add del mod">
          <ac:chgData name="Sachin Hembram" userId="0fb2c03f416afe06" providerId="LiveId" clId="{AE90FE81-B345-46EB-AD65-B53B0FEF89C5}" dt="2025-05-22T16:49:51.194" v="114" actId="21"/>
          <ac:picMkLst>
            <pc:docMk/>
            <pc:sldMk cId="3817002265" sldId="271"/>
            <ac:picMk id="10" creationId="{8F15747B-C9BF-3A17-F29B-9543824CC05A}"/>
          </ac:picMkLst>
        </pc:picChg>
        <pc:picChg chg="add del mod">
          <ac:chgData name="Sachin Hembram" userId="0fb2c03f416afe06" providerId="LiveId" clId="{AE90FE81-B345-46EB-AD65-B53B0FEF89C5}" dt="2025-05-22T16:49:39.794" v="112" actId="478"/>
          <ac:picMkLst>
            <pc:docMk/>
            <pc:sldMk cId="3817002265" sldId="271"/>
            <ac:picMk id="12" creationId="{460C651A-9141-499C-F0FA-844F5F83CB28}"/>
          </ac:picMkLst>
        </pc:picChg>
      </pc:sldChg>
      <pc:sldChg chg="addSp modSp add mod">
        <pc:chgData name="Sachin Hembram" userId="0fb2c03f416afe06" providerId="LiveId" clId="{AE90FE81-B345-46EB-AD65-B53B0FEF89C5}" dt="2025-05-22T16:48:29.924" v="107" actId="1076"/>
        <pc:sldMkLst>
          <pc:docMk/>
          <pc:sldMk cId="3796309864" sldId="272"/>
        </pc:sldMkLst>
        <pc:picChg chg="add mod">
          <ac:chgData name="Sachin Hembram" userId="0fb2c03f416afe06" providerId="LiveId" clId="{AE90FE81-B345-46EB-AD65-B53B0FEF89C5}" dt="2025-05-22T16:48:29.924" v="107" actId="1076"/>
          <ac:picMkLst>
            <pc:docMk/>
            <pc:sldMk cId="3796309864" sldId="272"/>
            <ac:picMk id="4" creationId="{F1B28028-BAD9-537C-9AFE-55E56ED929C0}"/>
          </ac:picMkLst>
        </pc:picChg>
      </pc:sldChg>
      <pc:sldChg chg="addSp modSp add mod">
        <pc:chgData name="Sachin Hembram" userId="0fb2c03f416afe06" providerId="LiveId" clId="{AE90FE81-B345-46EB-AD65-B53B0FEF89C5}" dt="2025-05-22T16:50:02.927" v="117" actId="1076"/>
        <pc:sldMkLst>
          <pc:docMk/>
          <pc:sldMk cId="1322035205" sldId="273"/>
        </pc:sldMkLst>
        <pc:picChg chg="add mod">
          <ac:chgData name="Sachin Hembram" userId="0fb2c03f416afe06" providerId="LiveId" clId="{AE90FE81-B345-46EB-AD65-B53B0FEF89C5}" dt="2025-05-22T16:50:02.927" v="117" actId="1076"/>
          <ac:picMkLst>
            <pc:docMk/>
            <pc:sldMk cId="1322035205" sldId="273"/>
            <ac:picMk id="2" creationId="{CD018E83-CB7D-0907-4EFA-BE2EB7A9DEE7}"/>
          </ac:picMkLst>
        </pc:picChg>
      </pc:sldChg>
      <pc:sldChg chg="addSp modSp add mod">
        <pc:chgData name="Sachin Hembram" userId="0fb2c03f416afe06" providerId="LiveId" clId="{AE90FE81-B345-46EB-AD65-B53B0FEF89C5}" dt="2025-05-22T16:50:19.967" v="121" actId="1076"/>
        <pc:sldMkLst>
          <pc:docMk/>
          <pc:sldMk cId="1008422025" sldId="274"/>
        </pc:sldMkLst>
        <pc:picChg chg="add mod">
          <ac:chgData name="Sachin Hembram" userId="0fb2c03f416afe06" providerId="LiveId" clId="{AE90FE81-B345-46EB-AD65-B53B0FEF89C5}" dt="2025-05-22T16:50:19.967" v="121" actId="1076"/>
          <ac:picMkLst>
            <pc:docMk/>
            <pc:sldMk cId="1008422025" sldId="274"/>
            <ac:picMk id="2" creationId="{CD9D1FC5-41A3-1267-1F86-379F492B3B9E}"/>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5/22/2025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5/22/2025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5/22/2025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5/22/2025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5/22/2025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8.svg"/></Relationships>
</file>

<file path=ppt/slides/_rels/slide10.xml.rels><?xml version="1.0" encoding="UTF-8" standalone="yes"?>
<Relationships xmlns="http://schemas.openxmlformats.org/package/2006/relationships"><Relationship Id="rId3" Type="http://schemas.openxmlformats.org/officeDocument/2006/relationships/image" Target="../media/image47.svg"/><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49.sv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51.sv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57.svg"/><Relationship Id="rId2" Type="http://schemas.openxmlformats.org/officeDocument/2006/relationships/image" Target="../media/image56.png"/><Relationship Id="rId1" Type="http://schemas.openxmlformats.org/officeDocument/2006/relationships/slideLayout" Target="../slideLayouts/slideLayout7.xml"/><Relationship Id="rId5" Type="http://schemas.openxmlformats.org/officeDocument/2006/relationships/image" Target="../media/image59.png"/><Relationship Id="rId4" Type="http://schemas.openxmlformats.org/officeDocument/2006/relationships/image" Target="../media/image58.png"/></Relationships>
</file>

<file path=ppt/slides/_rels/slide2.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0.svg"/><Relationship Id="rId7"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3.svg"/><Relationship Id="rId5" Type="http://schemas.openxmlformats.org/officeDocument/2006/relationships/image" Target="../media/image12.png"/><Relationship Id="rId10" Type="http://schemas.openxmlformats.org/officeDocument/2006/relationships/image" Target="../media/image17.svg"/><Relationship Id="rId4" Type="http://schemas.openxmlformats.org/officeDocument/2006/relationships/image" Target="../media/image11.png"/><Relationship Id="rId9" Type="http://schemas.openxmlformats.org/officeDocument/2006/relationships/image" Target="../media/image16.png"/></Relationships>
</file>

<file path=ppt/slides/_rels/slide3.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svg"/><Relationship Id="rId7" Type="http://schemas.openxmlformats.org/officeDocument/2006/relationships/image" Target="../media/image23.sv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svg"/><Relationship Id="rId10"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25.svg"/></Relationships>
</file>

<file path=ppt/slides/_rels/slide4.xml.rels><?xml version="1.0" encoding="UTF-8" standalone="yes"?>
<Relationships xmlns="http://schemas.openxmlformats.org/package/2006/relationships"><Relationship Id="rId3" Type="http://schemas.openxmlformats.org/officeDocument/2006/relationships/image" Target="../media/image28.svg"/><Relationship Id="rId7" Type="http://schemas.openxmlformats.org/officeDocument/2006/relationships/image" Target="../media/image32.svg"/><Relationship Id="rId2" Type="http://schemas.openxmlformats.org/officeDocument/2006/relationships/image" Target="../media/image27.png"/><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image" Target="../media/image30.svg"/><Relationship Id="rId4" Type="http://schemas.openxmlformats.org/officeDocument/2006/relationships/image" Target="../media/image29.png"/></Relationships>
</file>

<file path=ppt/slides/_rels/slide5.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6.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36.png"/><Relationship Id="rId1" Type="http://schemas.openxmlformats.org/officeDocument/2006/relationships/slideLayout" Target="../slideLayouts/slideLayout7.xml"/><Relationship Id="rId5" Type="http://schemas.openxmlformats.org/officeDocument/2006/relationships/image" Target="../media/image39.svg"/><Relationship Id="rId4" Type="http://schemas.openxmlformats.org/officeDocument/2006/relationships/image" Target="../media/image38.png"/></Relationships>
</file>

<file path=ppt/slides/_rels/slide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9.xml.rels><?xml version="1.0" encoding="UTF-8" standalone="yes"?>
<Relationships xmlns="http://schemas.openxmlformats.org/package/2006/relationships"><Relationship Id="rId3" Type="http://schemas.openxmlformats.org/officeDocument/2006/relationships/image" Target="../media/image44.svg"/><Relationship Id="rId2" Type="http://schemas.openxmlformats.org/officeDocument/2006/relationships/image" Target="../media/image43.png"/><Relationship Id="rId1" Type="http://schemas.openxmlformats.org/officeDocument/2006/relationships/slideLayout" Target="../slideLayouts/slideLayout7.xml"/><Relationship Id="rId4" Type="http://schemas.openxmlformats.org/officeDocument/2006/relationships/image" Target="../media/image4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C3E0E8"/>
        </a:solidFill>
        <a:effectLst/>
      </p:bgPr>
    </p:bg>
    <p:spTree>
      <p:nvGrpSpPr>
        <p:cNvPr id="1" name=""/>
        <p:cNvGrpSpPr/>
        <p:nvPr/>
      </p:nvGrpSpPr>
      <p:grpSpPr>
        <a:xfrm>
          <a:off x="0" y="0"/>
          <a:ext cx="0" cy="0"/>
          <a:chOff x="0" y="0"/>
          <a:chExt cx="0" cy="0"/>
        </a:xfrm>
      </p:grpSpPr>
      <p:sp>
        <p:nvSpPr>
          <p:cNvPr id="2" name="Freeform 2"/>
          <p:cNvSpPr/>
          <p:nvPr/>
        </p:nvSpPr>
        <p:spPr>
          <a:xfrm>
            <a:off x="667181" y="507023"/>
            <a:ext cx="6818348" cy="4636477"/>
          </a:xfrm>
          <a:custGeom>
            <a:avLst/>
            <a:gdLst/>
            <a:ahLst/>
            <a:cxnLst/>
            <a:rect l="l" t="t" r="r" b="b"/>
            <a:pathLst>
              <a:path w="6818348" h="4636477">
                <a:moveTo>
                  <a:pt x="0" y="0"/>
                </a:moveTo>
                <a:lnTo>
                  <a:pt x="6818348" y="0"/>
                </a:lnTo>
                <a:lnTo>
                  <a:pt x="6818348" y="4636477"/>
                </a:lnTo>
                <a:lnTo>
                  <a:pt x="0" y="4636477"/>
                </a:lnTo>
                <a:lnTo>
                  <a:pt x="0" y="0"/>
                </a:lnTo>
                <a:close/>
              </a:path>
            </a:pathLst>
          </a:custGeom>
          <a:blipFill>
            <a:blip r:embed="rId2">
              <a:extLst>
                <a:ext uri="{96DAC541-7B7A-43D3-8B79-37D633B846F1}">
                  <asvg:svgBlip xmlns:asvg="http://schemas.microsoft.com/office/drawing/2016/SVG/main" r:embed="rId3"/>
                </a:ext>
              </a:extLst>
            </a:blip>
            <a:stretch>
              <a:fillRect/>
            </a:stretch>
          </a:blipFill>
          <a:ln w="38100" cap="sq">
            <a:solidFill>
              <a:srgbClr val="000000"/>
            </a:solidFill>
            <a:prstDash val="solid"/>
            <a:miter/>
          </a:ln>
        </p:spPr>
        <p:txBody>
          <a:bodyPr/>
          <a:lstStyle/>
          <a:p>
            <a:endParaRPr lang="en-IN"/>
          </a:p>
        </p:txBody>
      </p:sp>
      <p:sp>
        <p:nvSpPr>
          <p:cNvPr id="3" name="Freeform 3"/>
          <p:cNvSpPr/>
          <p:nvPr/>
        </p:nvSpPr>
        <p:spPr>
          <a:xfrm>
            <a:off x="13540184" y="6803121"/>
            <a:ext cx="3719116" cy="3124057"/>
          </a:xfrm>
          <a:custGeom>
            <a:avLst/>
            <a:gdLst/>
            <a:ahLst/>
            <a:cxnLst/>
            <a:rect l="l" t="t" r="r" b="b"/>
            <a:pathLst>
              <a:path w="3719116" h="3124057">
                <a:moveTo>
                  <a:pt x="0" y="0"/>
                </a:moveTo>
                <a:lnTo>
                  <a:pt x="3719116" y="0"/>
                </a:lnTo>
                <a:lnTo>
                  <a:pt x="3719116" y="3124057"/>
                </a:lnTo>
                <a:lnTo>
                  <a:pt x="0" y="312405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4" name="Freeform 4"/>
          <p:cNvSpPr/>
          <p:nvPr/>
        </p:nvSpPr>
        <p:spPr>
          <a:xfrm>
            <a:off x="293077" y="6980320"/>
            <a:ext cx="4941378" cy="2946858"/>
          </a:xfrm>
          <a:custGeom>
            <a:avLst/>
            <a:gdLst/>
            <a:ahLst/>
            <a:cxnLst/>
            <a:rect l="l" t="t" r="r" b="b"/>
            <a:pathLst>
              <a:path w="4941378" h="2946858">
                <a:moveTo>
                  <a:pt x="0" y="0"/>
                </a:moveTo>
                <a:lnTo>
                  <a:pt x="4941378" y="0"/>
                </a:lnTo>
                <a:lnTo>
                  <a:pt x="4941378" y="2946858"/>
                </a:lnTo>
                <a:lnTo>
                  <a:pt x="0" y="294685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5" name="Freeform 5"/>
          <p:cNvSpPr/>
          <p:nvPr/>
        </p:nvSpPr>
        <p:spPr>
          <a:xfrm>
            <a:off x="8099308" y="7116949"/>
            <a:ext cx="2576024" cy="2496401"/>
          </a:xfrm>
          <a:custGeom>
            <a:avLst/>
            <a:gdLst/>
            <a:ahLst/>
            <a:cxnLst/>
            <a:rect l="l" t="t" r="r" b="b"/>
            <a:pathLst>
              <a:path w="2576024" h="2496401">
                <a:moveTo>
                  <a:pt x="0" y="0"/>
                </a:moveTo>
                <a:lnTo>
                  <a:pt x="2576023" y="0"/>
                </a:lnTo>
                <a:lnTo>
                  <a:pt x="2576023" y="2496401"/>
                </a:lnTo>
                <a:lnTo>
                  <a:pt x="0" y="249640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IN"/>
          </a:p>
        </p:txBody>
      </p:sp>
      <p:sp>
        <p:nvSpPr>
          <p:cNvPr id="6" name="TextBox 6"/>
          <p:cNvSpPr txBox="1"/>
          <p:nvPr/>
        </p:nvSpPr>
        <p:spPr>
          <a:xfrm>
            <a:off x="6389077" y="671868"/>
            <a:ext cx="12279579" cy="4471632"/>
          </a:xfrm>
          <a:prstGeom prst="rect">
            <a:avLst/>
          </a:prstGeom>
        </p:spPr>
        <p:txBody>
          <a:bodyPr lIns="0" tIns="0" rIns="0" bIns="0" rtlCol="0" anchor="t">
            <a:spAutoFit/>
          </a:bodyPr>
          <a:lstStyle/>
          <a:p>
            <a:pPr algn="ctr">
              <a:lnSpc>
                <a:spcPts val="10257"/>
              </a:lnSpc>
            </a:pPr>
            <a:r>
              <a:rPr lang="en-US" sz="7326" b="1">
                <a:solidFill>
                  <a:srgbClr val="000000"/>
                </a:solidFill>
                <a:latin typeface="Canva Sans Bold"/>
                <a:ea typeface="Canva Sans Bold"/>
                <a:cs typeface="Canva Sans Bold"/>
                <a:sym typeface="Canva Sans Bold"/>
              </a:rPr>
              <a:t>Food Wastage</a:t>
            </a:r>
          </a:p>
          <a:p>
            <a:pPr algn="ctr">
              <a:lnSpc>
                <a:spcPts val="5077"/>
              </a:lnSpc>
            </a:pPr>
            <a:endParaRPr lang="en-US" sz="7326" b="1">
              <a:solidFill>
                <a:srgbClr val="000000"/>
              </a:solidFill>
              <a:latin typeface="Canva Sans Bold"/>
              <a:ea typeface="Canva Sans Bold"/>
              <a:cs typeface="Canva Sans Bold"/>
              <a:sym typeface="Canva Sans Bold"/>
            </a:endParaRPr>
          </a:p>
          <a:p>
            <a:pPr algn="ctr">
              <a:lnSpc>
                <a:spcPts val="10257"/>
              </a:lnSpc>
            </a:pPr>
            <a:r>
              <a:rPr lang="en-US" sz="7326" b="1">
                <a:solidFill>
                  <a:srgbClr val="000000"/>
                </a:solidFill>
                <a:latin typeface="Canva Sans Bold"/>
                <a:ea typeface="Canva Sans Bold"/>
                <a:cs typeface="Canva Sans Bold"/>
                <a:sym typeface="Canva Sans Bold"/>
              </a:rPr>
              <a:t> Management System</a:t>
            </a:r>
          </a:p>
          <a:p>
            <a:pPr algn="ctr">
              <a:lnSpc>
                <a:spcPts val="10257"/>
              </a:lnSpc>
            </a:pPr>
            <a:endParaRPr lang="en-US" sz="7326" b="1">
              <a:solidFill>
                <a:srgbClr val="000000"/>
              </a:solidFill>
              <a:latin typeface="Canva Sans Bold"/>
              <a:ea typeface="Canva Sans Bold"/>
              <a:cs typeface="Canva Sans Bold"/>
              <a:sym typeface="Canva Sans Bold"/>
            </a:endParaRPr>
          </a:p>
        </p:txBody>
      </p:sp>
      <p:sp>
        <p:nvSpPr>
          <p:cNvPr id="7" name="TextBox 7"/>
          <p:cNvSpPr txBox="1"/>
          <p:nvPr/>
        </p:nvSpPr>
        <p:spPr>
          <a:xfrm>
            <a:off x="0" y="6010006"/>
            <a:ext cx="18024231" cy="1500504"/>
          </a:xfrm>
          <a:prstGeom prst="rect">
            <a:avLst/>
          </a:prstGeom>
        </p:spPr>
        <p:txBody>
          <a:bodyPr lIns="0" tIns="0" rIns="0" bIns="0" rtlCol="0" anchor="t">
            <a:spAutoFit/>
          </a:bodyPr>
          <a:lstStyle/>
          <a:p>
            <a:pPr algn="ctr">
              <a:lnSpc>
                <a:spcPts val="6300"/>
              </a:lnSpc>
            </a:pPr>
            <a:r>
              <a:rPr lang="en-US" sz="4500" b="1">
                <a:solidFill>
                  <a:srgbClr val="000000"/>
                </a:solidFill>
                <a:latin typeface="Canva Sans Bold"/>
                <a:ea typeface="Canva Sans Bold"/>
                <a:cs typeface="Canva Sans Bold"/>
                <a:sym typeface="Canva Sans Bold"/>
              </a:rPr>
              <a:t>Data-driven Solution for Tracking Food Donations and Claims</a:t>
            </a:r>
          </a:p>
          <a:p>
            <a:pPr algn="ctr">
              <a:lnSpc>
                <a:spcPts val="5740"/>
              </a:lnSpc>
            </a:pPr>
            <a:endParaRPr lang="en-US" sz="4500" b="1">
              <a:solidFill>
                <a:srgbClr val="000000"/>
              </a:solidFill>
              <a:latin typeface="Canva Sans Bold"/>
              <a:ea typeface="Canva Sans Bold"/>
              <a:cs typeface="Canva Sans Bold"/>
              <a:sym typeface="Canva Sans Bo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C3E0E8"/>
        </a:solidFill>
        <a:effectLst/>
      </p:bgPr>
    </p:bg>
    <p:spTree>
      <p:nvGrpSpPr>
        <p:cNvPr id="1" name=""/>
        <p:cNvGrpSpPr/>
        <p:nvPr/>
      </p:nvGrpSpPr>
      <p:grpSpPr>
        <a:xfrm>
          <a:off x="0" y="0"/>
          <a:ext cx="0" cy="0"/>
          <a:chOff x="0" y="0"/>
          <a:chExt cx="0" cy="0"/>
        </a:xfrm>
      </p:grpSpPr>
      <p:sp>
        <p:nvSpPr>
          <p:cNvPr id="2" name="TextBox 2"/>
          <p:cNvSpPr txBox="1"/>
          <p:nvPr/>
        </p:nvSpPr>
        <p:spPr>
          <a:xfrm>
            <a:off x="1028700" y="2328544"/>
            <a:ext cx="16230600" cy="6430645"/>
          </a:xfrm>
          <a:prstGeom prst="rect">
            <a:avLst/>
          </a:prstGeom>
        </p:spPr>
        <p:txBody>
          <a:bodyPr lIns="0" tIns="0" rIns="0" bIns="0" rtlCol="0" anchor="t">
            <a:spAutoFit/>
          </a:bodyPr>
          <a:lstStyle/>
          <a:p>
            <a:pPr algn="l">
              <a:lnSpc>
                <a:spcPts val="7279"/>
              </a:lnSpc>
            </a:pPr>
            <a:r>
              <a:rPr lang="en-US" sz="5199" b="1">
                <a:solidFill>
                  <a:srgbClr val="000000"/>
                </a:solidFill>
                <a:latin typeface="Canva Sans Bold"/>
                <a:ea typeface="Canva Sans Bold"/>
                <a:cs typeface="Canva Sans Bold"/>
                <a:sym typeface="Canva Sans Bold"/>
              </a:rPr>
              <a:t>Content:</a:t>
            </a:r>
          </a:p>
          <a:p>
            <a:pPr marL="1122679" lvl="1" indent="-561340" algn="l">
              <a:lnSpc>
                <a:spcPts val="7279"/>
              </a:lnSpc>
              <a:buFont typeface="Arial"/>
              <a:buChar char="•"/>
            </a:pPr>
            <a:r>
              <a:rPr lang="en-US" sz="5199" b="1">
                <a:solidFill>
                  <a:srgbClr val="000000"/>
                </a:solidFill>
                <a:latin typeface="Canva Sans Bold"/>
                <a:ea typeface="Canva Sans Bold"/>
                <a:cs typeface="Canva Sans Bold"/>
                <a:sym typeface="Canva Sans Bold"/>
              </a:rPr>
              <a:t>Created a fully relational backend to manage food donations.</a:t>
            </a:r>
          </a:p>
          <a:p>
            <a:pPr marL="1122679" lvl="1" indent="-561340" algn="l">
              <a:lnSpc>
                <a:spcPts val="7279"/>
              </a:lnSpc>
              <a:buFont typeface="Arial"/>
              <a:buChar char="•"/>
            </a:pPr>
            <a:r>
              <a:rPr lang="en-US" sz="5199" b="1">
                <a:solidFill>
                  <a:srgbClr val="000000"/>
                </a:solidFill>
                <a:latin typeface="Canva Sans Bold"/>
                <a:ea typeface="Canva Sans Bold"/>
                <a:cs typeface="Canva Sans Bold"/>
                <a:sym typeface="Canva Sans Bold"/>
              </a:rPr>
              <a:t>Enabled analytical queries for decision-making.</a:t>
            </a:r>
          </a:p>
          <a:p>
            <a:pPr marL="1122679" lvl="1" indent="-561340" algn="l">
              <a:lnSpc>
                <a:spcPts val="7279"/>
              </a:lnSpc>
              <a:buFont typeface="Arial"/>
              <a:buChar char="•"/>
            </a:pPr>
            <a:r>
              <a:rPr lang="en-US" sz="5199" b="1">
                <a:solidFill>
                  <a:srgbClr val="000000"/>
                </a:solidFill>
                <a:latin typeface="Canva Sans Bold"/>
                <a:ea typeface="Canva Sans Bold"/>
                <a:cs typeface="Canva Sans Bold"/>
                <a:sym typeface="Canva Sans Bold"/>
              </a:rPr>
              <a:t>Reduced waste visibility through data.</a:t>
            </a:r>
          </a:p>
          <a:p>
            <a:pPr algn="l">
              <a:lnSpc>
                <a:spcPts val="7279"/>
              </a:lnSpc>
            </a:pPr>
            <a:endParaRPr lang="en-US" sz="5199" b="1">
              <a:solidFill>
                <a:srgbClr val="000000"/>
              </a:solidFill>
              <a:latin typeface="Canva Sans Bold"/>
              <a:ea typeface="Canva Sans Bold"/>
              <a:cs typeface="Canva Sans Bold"/>
              <a:sym typeface="Canva Sans Bold"/>
            </a:endParaRPr>
          </a:p>
        </p:txBody>
      </p:sp>
      <p:sp>
        <p:nvSpPr>
          <p:cNvPr id="3" name="Freeform 3"/>
          <p:cNvSpPr/>
          <p:nvPr/>
        </p:nvSpPr>
        <p:spPr>
          <a:xfrm>
            <a:off x="15183811" y="1028700"/>
            <a:ext cx="2075489" cy="1498126"/>
          </a:xfrm>
          <a:custGeom>
            <a:avLst/>
            <a:gdLst/>
            <a:ahLst/>
            <a:cxnLst/>
            <a:rect l="l" t="t" r="r" b="b"/>
            <a:pathLst>
              <a:path w="2075489" h="1498126">
                <a:moveTo>
                  <a:pt x="0" y="0"/>
                </a:moveTo>
                <a:lnTo>
                  <a:pt x="2075489" y="0"/>
                </a:lnTo>
                <a:lnTo>
                  <a:pt x="2075489" y="1498126"/>
                </a:lnTo>
                <a:lnTo>
                  <a:pt x="0" y="149812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4" name="TextBox 4"/>
          <p:cNvSpPr txBox="1"/>
          <p:nvPr/>
        </p:nvSpPr>
        <p:spPr>
          <a:xfrm>
            <a:off x="2362200" y="857250"/>
            <a:ext cx="12519945" cy="1566544"/>
          </a:xfrm>
          <a:prstGeom prst="rect">
            <a:avLst/>
          </a:prstGeom>
        </p:spPr>
        <p:txBody>
          <a:bodyPr wrap="square" lIns="0" tIns="0" rIns="0" bIns="0" rtlCol="0" anchor="t">
            <a:spAutoFit/>
          </a:bodyPr>
          <a:lstStyle/>
          <a:p>
            <a:pPr algn="ctr">
              <a:lnSpc>
                <a:spcPts val="12880"/>
              </a:lnSpc>
            </a:pPr>
            <a:r>
              <a:rPr lang="en-US" sz="9200" b="1" u="sng" dirty="0">
                <a:solidFill>
                  <a:srgbClr val="000000"/>
                </a:solidFill>
                <a:latin typeface="Canva Sans Bold"/>
                <a:ea typeface="Canva Sans Bold"/>
                <a:cs typeface="Canva Sans Bold"/>
                <a:sym typeface="Canva Sans Bold"/>
              </a:rPr>
              <a:t>🏁 Project Outcomes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C3E0E8"/>
        </a:solidFill>
        <a:effectLst/>
      </p:bgPr>
    </p:bg>
    <p:spTree>
      <p:nvGrpSpPr>
        <p:cNvPr id="1" name=""/>
        <p:cNvGrpSpPr/>
        <p:nvPr/>
      </p:nvGrpSpPr>
      <p:grpSpPr>
        <a:xfrm>
          <a:off x="0" y="0"/>
          <a:ext cx="0" cy="0"/>
          <a:chOff x="0" y="0"/>
          <a:chExt cx="0" cy="0"/>
        </a:xfrm>
      </p:grpSpPr>
      <p:sp>
        <p:nvSpPr>
          <p:cNvPr id="2" name="TextBox 2"/>
          <p:cNvSpPr txBox="1"/>
          <p:nvPr/>
        </p:nvSpPr>
        <p:spPr>
          <a:xfrm>
            <a:off x="685800" y="2628900"/>
            <a:ext cx="17259300" cy="5763259"/>
          </a:xfrm>
          <a:prstGeom prst="rect">
            <a:avLst/>
          </a:prstGeom>
        </p:spPr>
        <p:txBody>
          <a:bodyPr lIns="0" tIns="0" rIns="0" bIns="0" rtlCol="0" anchor="t">
            <a:spAutoFit/>
          </a:bodyPr>
          <a:lstStyle/>
          <a:p>
            <a:pPr algn="just">
              <a:lnSpc>
                <a:spcPts val="5740"/>
              </a:lnSpc>
            </a:pPr>
            <a:r>
              <a:rPr lang="en-US" sz="4100" b="1" dirty="0">
                <a:solidFill>
                  <a:srgbClr val="000000"/>
                </a:solidFill>
                <a:latin typeface="Canva Sans Bold"/>
                <a:ea typeface="Canva Sans Bold"/>
                <a:cs typeface="Canva Sans Bold"/>
                <a:sym typeface="Canva Sans Bold"/>
              </a:rPr>
              <a:t>Content:</a:t>
            </a:r>
          </a:p>
          <a:p>
            <a:pPr algn="just">
              <a:lnSpc>
                <a:spcPts val="5740"/>
              </a:lnSpc>
            </a:pPr>
            <a:r>
              <a:rPr lang="en-US" sz="4100" b="1" u="sng" dirty="0">
                <a:solidFill>
                  <a:srgbClr val="000000"/>
                </a:solidFill>
                <a:latin typeface="Canva Sans Bold"/>
                <a:ea typeface="Canva Sans Bold"/>
                <a:cs typeface="Canva Sans Bold"/>
                <a:sym typeface="Canva Sans Bold"/>
              </a:rPr>
              <a:t>Project</a:t>
            </a:r>
            <a:r>
              <a:rPr lang="en-US" sz="4100" b="1" dirty="0">
                <a:solidFill>
                  <a:srgbClr val="000000"/>
                </a:solidFill>
                <a:latin typeface="Canva Sans Bold"/>
                <a:ea typeface="Canva Sans Bold"/>
                <a:cs typeface="Canva Sans Bold"/>
                <a:sym typeface="Canva Sans Bold"/>
              </a:rPr>
              <a:t>: Food Wastage Management System</a:t>
            </a:r>
          </a:p>
          <a:p>
            <a:pPr algn="just">
              <a:lnSpc>
                <a:spcPts val="5740"/>
              </a:lnSpc>
            </a:pPr>
            <a:r>
              <a:rPr lang="en-US" sz="4100" b="1" dirty="0">
                <a:solidFill>
                  <a:srgbClr val="000000"/>
                </a:solidFill>
                <a:latin typeface="Canva Sans Bold"/>
                <a:ea typeface="Canva Sans Bold"/>
                <a:cs typeface="Canva Sans Bold"/>
                <a:sym typeface="Canva Sans Bold"/>
              </a:rPr>
              <a:t>Developed a relational database and analytics engine using Python and MySQL to track food donations and claims, enabling optimized distribution and reducing waste. Integrated data pipelines from CSV, performed advanced SQL queries, and visualized insights with Pandas.</a:t>
            </a:r>
          </a:p>
          <a:p>
            <a:pPr algn="just">
              <a:lnSpc>
                <a:spcPts val="5740"/>
              </a:lnSpc>
            </a:pPr>
            <a:endParaRPr lang="en-US" sz="4100" b="1" dirty="0">
              <a:solidFill>
                <a:srgbClr val="000000"/>
              </a:solidFill>
              <a:latin typeface="Canva Sans Bold"/>
              <a:ea typeface="Canva Sans Bold"/>
              <a:cs typeface="Canva Sans Bold"/>
              <a:sym typeface="Canva Sans Bold"/>
            </a:endParaRPr>
          </a:p>
        </p:txBody>
      </p:sp>
      <p:sp>
        <p:nvSpPr>
          <p:cNvPr id="3" name="Freeform 3"/>
          <p:cNvSpPr/>
          <p:nvPr/>
        </p:nvSpPr>
        <p:spPr>
          <a:xfrm>
            <a:off x="15320327" y="811799"/>
            <a:ext cx="1715780" cy="1666885"/>
          </a:xfrm>
          <a:custGeom>
            <a:avLst/>
            <a:gdLst/>
            <a:ahLst/>
            <a:cxnLst/>
            <a:rect l="l" t="t" r="r" b="b"/>
            <a:pathLst>
              <a:path w="1715780" h="1666885">
                <a:moveTo>
                  <a:pt x="0" y="0"/>
                </a:moveTo>
                <a:lnTo>
                  <a:pt x="1715779" y="0"/>
                </a:lnTo>
                <a:lnTo>
                  <a:pt x="1715779" y="1666884"/>
                </a:lnTo>
                <a:lnTo>
                  <a:pt x="0" y="166688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4" name="TextBox 4"/>
          <p:cNvSpPr txBox="1"/>
          <p:nvPr/>
        </p:nvSpPr>
        <p:spPr>
          <a:xfrm>
            <a:off x="3278038" y="640349"/>
            <a:ext cx="11731923" cy="1566544"/>
          </a:xfrm>
          <a:prstGeom prst="rect">
            <a:avLst/>
          </a:prstGeom>
        </p:spPr>
        <p:txBody>
          <a:bodyPr lIns="0" tIns="0" rIns="0" bIns="0" rtlCol="0" anchor="t">
            <a:spAutoFit/>
          </a:bodyPr>
          <a:lstStyle/>
          <a:p>
            <a:pPr algn="ctr">
              <a:lnSpc>
                <a:spcPts val="12880"/>
              </a:lnSpc>
            </a:pPr>
            <a:r>
              <a:rPr lang="en-US" sz="9200" b="1" u="sng">
                <a:solidFill>
                  <a:srgbClr val="000000"/>
                </a:solidFill>
                <a:latin typeface="Canva Sans Bold"/>
                <a:ea typeface="Canva Sans Bold"/>
                <a:cs typeface="Canva Sans Bold"/>
                <a:sym typeface="Canva Sans Bold"/>
              </a:rPr>
              <a:t>📌 Project Summary</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C3E0E8"/>
        </a:solidFill>
        <a:effectLst/>
      </p:bgPr>
    </p:bg>
    <p:spTree>
      <p:nvGrpSpPr>
        <p:cNvPr id="1" name=""/>
        <p:cNvGrpSpPr/>
        <p:nvPr/>
      </p:nvGrpSpPr>
      <p:grpSpPr>
        <a:xfrm>
          <a:off x="0" y="0"/>
          <a:ext cx="0" cy="0"/>
          <a:chOff x="0" y="0"/>
          <a:chExt cx="0" cy="0"/>
        </a:xfrm>
      </p:grpSpPr>
      <p:sp>
        <p:nvSpPr>
          <p:cNvPr id="2" name="Freeform 2"/>
          <p:cNvSpPr/>
          <p:nvPr/>
        </p:nvSpPr>
        <p:spPr>
          <a:xfrm>
            <a:off x="1859001" y="5665177"/>
            <a:ext cx="5074305" cy="4114800"/>
          </a:xfrm>
          <a:custGeom>
            <a:avLst/>
            <a:gdLst/>
            <a:ahLst/>
            <a:cxnLst/>
            <a:rect l="l" t="t" r="r" b="b"/>
            <a:pathLst>
              <a:path w="5074305" h="4114800">
                <a:moveTo>
                  <a:pt x="0" y="0"/>
                </a:moveTo>
                <a:lnTo>
                  <a:pt x="5074305" y="0"/>
                </a:lnTo>
                <a:lnTo>
                  <a:pt x="5074305"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TextBox 3"/>
          <p:cNvSpPr txBox="1"/>
          <p:nvPr/>
        </p:nvSpPr>
        <p:spPr>
          <a:xfrm>
            <a:off x="1028700" y="904875"/>
            <a:ext cx="15837198" cy="1078218"/>
          </a:xfrm>
          <a:prstGeom prst="rect">
            <a:avLst/>
          </a:prstGeom>
        </p:spPr>
        <p:txBody>
          <a:bodyPr lIns="0" tIns="0" rIns="0" bIns="0" rtlCol="0" anchor="t">
            <a:spAutoFit/>
          </a:bodyPr>
          <a:lstStyle/>
          <a:p>
            <a:pPr algn="ctr">
              <a:lnSpc>
                <a:spcPts val="8820"/>
              </a:lnSpc>
            </a:pPr>
            <a:r>
              <a:rPr lang="en-US" sz="6000" b="1" u="sng" dirty="0">
                <a:solidFill>
                  <a:srgbClr val="000000"/>
                </a:solidFill>
                <a:latin typeface="Canva Sans Bold"/>
                <a:ea typeface="Canva Sans Bold"/>
                <a:cs typeface="Canva Sans Bold"/>
                <a:sym typeface="Canva Sans Bold"/>
              </a:rPr>
              <a:t>🚀 </a:t>
            </a:r>
            <a:r>
              <a:rPr lang="en-US" sz="6000" b="1" u="sng" dirty="0" err="1">
                <a:solidFill>
                  <a:srgbClr val="000000"/>
                </a:solidFill>
                <a:latin typeface="Canva Sans Bold"/>
                <a:ea typeface="Canva Sans Bold"/>
                <a:cs typeface="Canva Sans Bold"/>
                <a:sym typeface="Canva Sans Bold"/>
              </a:rPr>
              <a:t>Streamlit</a:t>
            </a:r>
            <a:r>
              <a:rPr lang="en-US" sz="6000" b="1" u="sng" dirty="0">
                <a:solidFill>
                  <a:srgbClr val="000000"/>
                </a:solidFill>
                <a:latin typeface="Canva Sans Bold"/>
                <a:ea typeface="Canva Sans Bold"/>
                <a:cs typeface="Canva Sans Bold"/>
                <a:sym typeface="Canva Sans Bold"/>
              </a:rPr>
              <a:t>-Powered Data Visualization</a:t>
            </a:r>
          </a:p>
        </p:txBody>
      </p:sp>
      <p:sp>
        <p:nvSpPr>
          <p:cNvPr id="4" name="TextBox 4"/>
          <p:cNvSpPr txBox="1"/>
          <p:nvPr/>
        </p:nvSpPr>
        <p:spPr>
          <a:xfrm>
            <a:off x="1028700" y="1932305"/>
            <a:ext cx="17259300" cy="3916044"/>
          </a:xfrm>
          <a:prstGeom prst="rect">
            <a:avLst/>
          </a:prstGeom>
        </p:spPr>
        <p:txBody>
          <a:bodyPr lIns="0" tIns="0" rIns="0" bIns="0" rtlCol="0" anchor="t">
            <a:spAutoFit/>
          </a:bodyPr>
          <a:lstStyle/>
          <a:p>
            <a:pPr algn="l">
              <a:lnSpc>
                <a:spcPts val="5180"/>
              </a:lnSpc>
            </a:pPr>
            <a:r>
              <a:rPr lang="en-US" sz="3700" b="1" dirty="0">
                <a:solidFill>
                  <a:srgbClr val="000000"/>
                </a:solidFill>
                <a:latin typeface="Canva Sans Bold"/>
                <a:ea typeface="Canva Sans Bold"/>
                <a:cs typeface="Canva Sans Bold"/>
                <a:sym typeface="Canva Sans Bold"/>
              </a:rPr>
              <a:t>Content:</a:t>
            </a:r>
          </a:p>
          <a:p>
            <a:pPr marL="798838" lvl="1" indent="-399419" algn="l">
              <a:lnSpc>
                <a:spcPts val="5180"/>
              </a:lnSpc>
              <a:buFont typeface="Arial"/>
              <a:buChar char="•"/>
            </a:pPr>
            <a:r>
              <a:rPr lang="en-US" sz="3700" b="1" dirty="0">
                <a:solidFill>
                  <a:srgbClr val="000000"/>
                </a:solidFill>
                <a:latin typeface="Canva Sans Bold"/>
                <a:ea typeface="Canva Sans Bold"/>
                <a:cs typeface="Canva Sans Bold"/>
                <a:sym typeface="Canva Sans Bold"/>
              </a:rPr>
              <a:t>Developed a user-friendly web app to visualize food donations and claims.</a:t>
            </a:r>
          </a:p>
          <a:p>
            <a:pPr marL="798838" lvl="1" indent="-399419" algn="l">
              <a:lnSpc>
                <a:spcPts val="5180"/>
              </a:lnSpc>
              <a:buFont typeface="Arial"/>
              <a:buChar char="•"/>
            </a:pPr>
            <a:r>
              <a:rPr lang="en-US" sz="3700" b="1" dirty="0">
                <a:solidFill>
                  <a:srgbClr val="000000"/>
                </a:solidFill>
                <a:latin typeface="Canva Sans Bold"/>
                <a:ea typeface="Canva Sans Bold"/>
                <a:cs typeface="Canva Sans Bold"/>
                <a:sym typeface="Canva Sans Bold"/>
              </a:rPr>
              <a:t>Integrated interactive filters for real-time data exploration.</a:t>
            </a:r>
          </a:p>
          <a:p>
            <a:pPr marL="798838" lvl="1" indent="-399419" algn="l">
              <a:lnSpc>
                <a:spcPts val="5180"/>
              </a:lnSpc>
              <a:buFont typeface="Arial"/>
              <a:buChar char="•"/>
            </a:pPr>
            <a:r>
              <a:rPr lang="en-US" sz="3700" b="1" dirty="0">
                <a:solidFill>
                  <a:srgbClr val="000000"/>
                </a:solidFill>
                <a:latin typeface="Canva Sans Bold"/>
                <a:ea typeface="Canva Sans Bold"/>
                <a:cs typeface="Canva Sans Bold"/>
                <a:sym typeface="Canva Sans Bold"/>
              </a:rPr>
              <a:t>Dynamic charts to analyze food availability, receivers, and trends.</a:t>
            </a:r>
          </a:p>
          <a:p>
            <a:pPr algn="l">
              <a:lnSpc>
                <a:spcPts val="5180"/>
              </a:lnSpc>
            </a:pPr>
            <a:endParaRPr lang="en-US" sz="3700" b="1" dirty="0">
              <a:solidFill>
                <a:srgbClr val="000000"/>
              </a:solidFill>
              <a:latin typeface="Canva Sans Bold"/>
              <a:ea typeface="Canva Sans Bold"/>
              <a:cs typeface="Canva Sans Bold"/>
              <a:sym typeface="Canva Sans Bold"/>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C3E0E8"/>
        </a:solidFill>
        <a:effectLst/>
      </p:bgPr>
    </p:bg>
    <p:spTree>
      <p:nvGrpSpPr>
        <p:cNvPr id="1" name="">
          <a:extLst>
            <a:ext uri="{FF2B5EF4-FFF2-40B4-BE49-F238E27FC236}">
              <a16:creationId xmlns:a16="http://schemas.microsoft.com/office/drawing/2014/main" id="{6C9B9E79-3B98-6F1F-2182-0400108213AF}"/>
            </a:ext>
          </a:extLst>
        </p:cNvPr>
        <p:cNvGrpSpPr/>
        <p:nvPr/>
      </p:nvGrpSpPr>
      <p:grpSpPr>
        <a:xfrm>
          <a:off x="0" y="0"/>
          <a:ext cx="0" cy="0"/>
          <a:chOff x="0" y="0"/>
          <a:chExt cx="0" cy="0"/>
        </a:xfrm>
      </p:grpSpPr>
      <p:sp>
        <p:nvSpPr>
          <p:cNvPr id="3" name="TextBox 3">
            <a:extLst>
              <a:ext uri="{FF2B5EF4-FFF2-40B4-BE49-F238E27FC236}">
                <a16:creationId xmlns:a16="http://schemas.microsoft.com/office/drawing/2014/main" id="{3C859F26-08DA-0B0C-83D1-F018B7A17759}"/>
              </a:ext>
            </a:extLst>
          </p:cNvPr>
          <p:cNvSpPr txBox="1"/>
          <p:nvPr/>
        </p:nvSpPr>
        <p:spPr>
          <a:xfrm>
            <a:off x="1028700" y="904875"/>
            <a:ext cx="15837198" cy="1078218"/>
          </a:xfrm>
          <a:prstGeom prst="rect">
            <a:avLst/>
          </a:prstGeom>
        </p:spPr>
        <p:txBody>
          <a:bodyPr lIns="0" tIns="0" rIns="0" bIns="0" rtlCol="0" anchor="t">
            <a:spAutoFit/>
          </a:bodyPr>
          <a:lstStyle/>
          <a:p>
            <a:pPr algn="ctr">
              <a:lnSpc>
                <a:spcPts val="8820"/>
              </a:lnSpc>
            </a:pPr>
            <a:r>
              <a:rPr lang="en-US" sz="6000" b="1" u="sng" dirty="0">
                <a:solidFill>
                  <a:srgbClr val="000000"/>
                </a:solidFill>
                <a:latin typeface="Canva Sans Bold"/>
                <a:ea typeface="Canva Sans Bold"/>
                <a:cs typeface="Canva Sans Bold"/>
                <a:sym typeface="Canva Sans Bold"/>
              </a:rPr>
              <a:t>🚀 </a:t>
            </a:r>
            <a:r>
              <a:rPr lang="en-US" sz="6000" b="1" u="sng" dirty="0" err="1">
                <a:solidFill>
                  <a:srgbClr val="000000"/>
                </a:solidFill>
                <a:latin typeface="Canva Sans Bold"/>
                <a:ea typeface="Canva Sans Bold"/>
                <a:cs typeface="Canva Sans Bold"/>
                <a:sym typeface="Canva Sans Bold"/>
              </a:rPr>
              <a:t>Streamlit</a:t>
            </a:r>
            <a:r>
              <a:rPr lang="en-US" sz="6000" b="1" u="sng" dirty="0">
                <a:solidFill>
                  <a:srgbClr val="000000"/>
                </a:solidFill>
                <a:latin typeface="Canva Sans Bold"/>
                <a:ea typeface="Canva Sans Bold"/>
                <a:cs typeface="Canva Sans Bold"/>
                <a:sym typeface="Canva Sans Bold"/>
              </a:rPr>
              <a:t>-Powered Data Visualization</a:t>
            </a:r>
          </a:p>
        </p:txBody>
      </p:sp>
      <p:pic>
        <p:nvPicPr>
          <p:cNvPr id="6" name="Picture 5" descr="A screenshot of a computer&#10;&#10;AI-generated content may be incorrect.">
            <a:extLst>
              <a:ext uri="{FF2B5EF4-FFF2-40B4-BE49-F238E27FC236}">
                <a16:creationId xmlns:a16="http://schemas.microsoft.com/office/drawing/2014/main" id="{C01862E7-89BD-310F-2ED0-AB31945FB5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0734" y="1983093"/>
            <a:ext cx="17233130" cy="7859222"/>
          </a:xfrm>
          <a:prstGeom prst="rect">
            <a:avLst/>
          </a:prstGeom>
        </p:spPr>
      </p:pic>
    </p:spTree>
    <p:extLst>
      <p:ext uri="{BB962C8B-B14F-4D97-AF65-F5344CB8AC3E}">
        <p14:creationId xmlns:p14="http://schemas.microsoft.com/office/powerpoint/2010/main" val="38170022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C3E0E8"/>
        </a:solidFill>
        <a:effectLst/>
      </p:bgPr>
    </p:bg>
    <p:spTree>
      <p:nvGrpSpPr>
        <p:cNvPr id="1" name="">
          <a:extLst>
            <a:ext uri="{FF2B5EF4-FFF2-40B4-BE49-F238E27FC236}">
              <a16:creationId xmlns:a16="http://schemas.microsoft.com/office/drawing/2014/main" id="{A4C9675F-7619-AABB-073A-C29762C80CB3}"/>
            </a:ext>
          </a:extLst>
        </p:cNvPr>
        <p:cNvGrpSpPr/>
        <p:nvPr/>
      </p:nvGrpSpPr>
      <p:grpSpPr>
        <a:xfrm>
          <a:off x="0" y="0"/>
          <a:ext cx="0" cy="0"/>
          <a:chOff x="0" y="0"/>
          <a:chExt cx="0" cy="0"/>
        </a:xfrm>
      </p:grpSpPr>
      <p:sp>
        <p:nvSpPr>
          <p:cNvPr id="3" name="TextBox 3">
            <a:extLst>
              <a:ext uri="{FF2B5EF4-FFF2-40B4-BE49-F238E27FC236}">
                <a16:creationId xmlns:a16="http://schemas.microsoft.com/office/drawing/2014/main" id="{61BB4C8A-6784-2D84-711D-1E38671C5C8B}"/>
              </a:ext>
            </a:extLst>
          </p:cNvPr>
          <p:cNvSpPr txBox="1"/>
          <p:nvPr/>
        </p:nvSpPr>
        <p:spPr>
          <a:xfrm>
            <a:off x="1028700" y="904875"/>
            <a:ext cx="15837198" cy="1078218"/>
          </a:xfrm>
          <a:prstGeom prst="rect">
            <a:avLst/>
          </a:prstGeom>
        </p:spPr>
        <p:txBody>
          <a:bodyPr lIns="0" tIns="0" rIns="0" bIns="0" rtlCol="0" anchor="t">
            <a:spAutoFit/>
          </a:bodyPr>
          <a:lstStyle/>
          <a:p>
            <a:pPr algn="ctr">
              <a:lnSpc>
                <a:spcPts val="8820"/>
              </a:lnSpc>
            </a:pPr>
            <a:r>
              <a:rPr lang="en-US" sz="6000" b="1" u="sng" dirty="0">
                <a:solidFill>
                  <a:srgbClr val="000000"/>
                </a:solidFill>
                <a:latin typeface="Canva Sans Bold"/>
                <a:ea typeface="Canva Sans Bold"/>
                <a:cs typeface="Canva Sans Bold"/>
                <a:sym typeface="Canva Sans Bold"/>
              </a:rPr>
              <a:t>🚀 </a:t>
            </a:r>
            <a:r>
              <a:rPr lang="en-US" sz="6000" b="1" u="sng" dirty="0" err="1">
                <a:solidFill>
                  <a:srgbClr val="000000"/>
                </a:solidFill>
                <a:latin typeface="Canva Sans Bold"/>
                <a:ea typeface="Canva Sans Bold"/>
                <a:cs typeface="Canva Sans Bold"/>
                <a:sym typeface="Canva Sans Bold"/>
              </a:rPr>
              <a:t>Streamlit</a:t>
            </a:r>
            <a:r>
              <a:rPr lang="en-US" sz="6000" b="1" u="sng" dirty="0">
                <a:solidFill>
                  <a:srgbClr val="000000"/>
                </a:solidFill>
                <a:latin typeface="Canva Sans Bold"/>
                <a:ea typeface="Canva Sans Bold"/>
                <a:cs typeface="Canva Sans Bold"/>
                <a:sym typeface="Canva Sans Bold"/>
              </a:rPr>
              <a:t>-Powered Data Visualization</a:t>
            </a:r>
          </a:p>
        </p:txBody>
      </p:sp>
      <p:pic>
        <p:nvPicPr>
          <p:cNvPr id="2" name="Picture 1" descr="A screenshot of a computer&#10;&#10;AI-generated content may be incorrect.">
            <a:extLst>
              <a:ext uri="{FF2B5EF4-FFF2-40B4-BE49-F238E27FC236}">
                <a16:creationId xmlns:a16="http://schemas.microsoft.com/office/drawing/2014/main" id="{CD9D1FC5-41A3-1267-1F86-379F492B3B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1671" y="1961322"/>
            <a:ext cx="17604657" cy="8097380"/>
          </a:xfrm>
          <a:prstGeom prst="rect">
            <a:avLst/>
          </a:prstGeom>
        </p:spPr>
      </p:pic>
    </p:spTree>
    <p:extLst>
      <p:ext uri="{BB962C8B-B14F-4D97-AF65-F5344CB8AC3E}">
        <p14:creationId xmlns:p14="http://schemas.microsoft.com/office/powerpoint/2010/main" val="10084220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C3E0E8"/>
        </a:solidFill>
        <a:effectLst/>
      </p:bgPr>
    </p:bg>
    <p:spTree>
      <p:nvGrpSpPr>
        <p:cNvPr id="1" name="">
          <a:extLst>
            <a:ext uri="{FF2B5EF4-FFF2-40B4-BE49-F238E27FC236}">
              <a16:creationId xmlns:a16="http://schemas.microsoft.com/office/drawing/2014/main" id="{0A4EF118-5B89-0EB7-8D60-92767B295C1A}"/>
            </a:ext>
          </a:extLst>
        </p:cNvPr>
        <p:cNvGrpSpPr/>
        <p:nvPr/>
      </p:nvGrpSpPr>
      <p:grpSpPr>
        <a:xfrm>
          <a:off x="0" y="0"/>
          <a:ext cx="0" cy="0"/>
          <a:chOff x="0" y="0"/>
          <a:chExt cx="0" cy="0"/>
        </a:xfrm>
      </p:grpSpPr>
      <p:sp>
        <p:nvSpPr>
          <p:cNvPr id="3" name="TextBox 3">
            <a:extLst>
              <a:ext uri="{FF2B5EF4-FFF2-40B4-BE49-F238E27FC236}">
                <a16:creationId xmlns:a16="http://schemas.microsoft.com/office/drawing/2014/main" id="{27D326A8-DAC7-E083-DA9B-45F415D599EB}"/>
              </a:ext>
            </a:extLst>
          </p:cNvPr>
          <p:cNvSpPr txBox="1"/>
          <p:nvPr/>
        </p:nvSpPr>
        <p:spPr>
          <a:xfrm>
            <a:off x="1028700" y="904875"/>
            <a:ext cx="15837198" cy="1078218"/>
          </a:xfrm>
          <a:prstGeom prst="rect">
            <a:avLst/>
          </a:prstGeom>
        </p:spPr>
        <p:txBody>
          <a:bodyPr lIns="0" tIns="0" rIns="0" bIns="0" rtlCol="0" anchor="t">
            <a:spAutoFit/>
          </a:bodyPr>
          <a:lstStyle/>
          <a:p>
            <a:pPr algn="ctr">
              <a:lnSpc>
                <a:spcPts val="8820"/>
              </a:lnSpc>
            </a:pPr>
            <a:r>
              <a:rPr lang="en-US" sz="6000" b="1" u="sng" dirty="0">
                <a:solidFill>
                  <a:srgbClr val="000000"/>
                </a:solidFill>
                <a:latin typeface="Canva Sans Bold"/>
                <a:ea typeface="Canva Sans Bold"/>
                <a:cs typeface="Canva Sans Bold"/>
                <a:sym typeface="Canva Sans Bold"/>
              </a:rPr>
              <a:t>🚀 </a:t>
            </a:r>
            <a:r>
              <a:rPr lang="en-US" sz="6000" b="1" u="sng" dirty="0" err="1">
                <a:solidFill>
                  <a:srgbClr val="000000"/>
                </a:solidFill>
                <a:latin typeface="Canva Sans Bold"/>
                <a:ea typeface="Canva Sans Bold"/>
                <a:cs typeface="Canva Sans Bold"/>
                <a:sym typeface="Canva Sans Bold"/>
              </a:rPr>
              <a:t>Streamlit</a:t>
            </a:r>
            <a:r>
              <a:rPr lang="en-US" sz="6000" b="1" u="sng" dirty="0">
                <a:solidFill>
                  <a:srgbClr val="000000"/>
                </a:solidFill>
                <a:latin typeface="Canva Sans Bold"/>
                <a:ea typeface="Canva Sans Bold"/>
                <a:cs typeface="Canva Sans Bold"/>
                <a:sym typeface="Canva Sans Bold"/>
              </a:rPr>
              <a:t>-Powered Data Visualization</a:t>
            </a:r>
          </a:p>
        </p:txBody>
      </p:sp>
      <p:pic>
        <p:nvPicPr>
          <p:cNvPr id="2" name="Picture 1" descr="A screenshot of a computer&#10;&#10;AI-generated content may be incorrect.">
            <a:extLst>
              <a:ext uri="{FF2B5EF4-FFF2-40B4-BE49-F238E27FC236}">
                <a16:creationId xmlns:a16="http://schemas.microsoft.com/office/drawing/2014/main" id="{CD018E83-CB7D-0907-4EFA-BE2EB7A9DE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5540" y="2099926"/>
            <a:ext cx="17156919" cy="7287642"/>
          </a:xfrm>
          <a:prstGeom prst="rect">
            <a:avLst/>
          </a:prstGeom>
        </p:spPr>
      </p:pic>
    </p:spTree>
    <p:extLst>
      <p:ext uri="{BB962C8B-B14F-4D97-AF65-F5344CB8AC3E}">
        <p14:creationId xmlns:p14="http://schemas.microsoft.com/office/powerpoint/2010/main" val="13220352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C3E0E8"/>
        </a:solidFill>
        <a:effectLst/>
      </p:bgPr>
    </p:bg>
    <p:spTree>
      <p:nvGrpSpPr>
        <p:cNvPr id="1" name="">
          <a:extLst>
            <a:ext uri="{FF2B5EF4-FFF2-40B4-BE49-F238E27FC236}">
              <a16:creationId xmlns:a16="http://schemas.microsoft.com/office/drawing/2014/main" id="{636EA54F-196E-8603-2A35-46614A9A5F58}"/>
            </a:ext>
          </a:extLst>
        </p:cNvPr>
        <p:cNvGrpSpPr/>
        <p:nvPr/>
      </p:nvGrpSpPr>
      <p:grpSpPr>
        <a:xfrm>
          <a:off x="0" y="0"/>
          <a:ext cx="0" cy="0"/>
          <a:chOff x="0" y="0"/>
          <a:chExt cx="0" cy="0"/>
        </a:xfrm>
      </p:grpSpPr>
      <p:sp>
        <p:nvSpPr>
          <p:cNvPr id="3" name="TextBox 3">
            <a:extLst>
              <a:ext uri="{FF2B5EF4-FFF2-40B4-BE49-F238E27FC236}">
                <a16:creationId xmlns:a16="http://schemas.microsoft.com/office/drawing/2014/main" id="{BDB46E8A-04C1-6E37-6311-09D562E6E5A2}"/>
              </a:ext>
            </a:extLst>
          </p:cNvPr>
          <p:cNvSpPr txBox="1"/>
          <p:nvPr/>
        </p:nvSpPr>
        <p:spPr>
          <a:xfrm>
            <a:off x="1028700" y="904875"/>
            <a:ext cx="15837198" cy="1078218"/>
          </a:xfrm>
          <a:prstGeom prst="rect">
            <a:avLst/>
          </a:prstGeom>
        </p:spPr>
        <p:txBody>
          <a:bodyPr lIns="0" tIns="0" rIns="0" bIns="0" rtlCol="0" anchor="t">
            <a:spAutoFit/>
          </a:bodyPr>
          <a:lstStyle/>
          <a:p>
            <a:pPr algn="ctr">
              <a:lnSpc>
                <a:spcPts val="8820"/>
              </a:lnSpc>
            </a:pPr>
            <a:r>
              <a:rPr lang="en-US" sz="6000" b="1" u="sng" dirty="0">
                <a:solidFill>
                  <a:srgbClr val="000000"/>
                </a:solidFill>
                <a:latin typeface="Canva Sans Bold"/>
                <a:ea typeface="Canva Sans Bold"/>
                <a:cs typeface="Canva Sans Bold"/>
                <a:sym typeface="Canva Sans Bold"/>
              </a:rPr>
              <a:t>🚀 </a:t>
            </a:r>
            <a:r>
              <a:rPr lang="en-US" sz="6000" b="1" u="sng" dirty="0" err="1">
                <a:solidFill>
                  <a:srgbClr val="000000"/>
                </a:solidFill>
                <a:latin typeface="Canva Sans Bold"/>
                <a:ea typeface="Canva Sans Bold"/>
                <a:cs typeface="Canva Sans Bold"/>
                <a:sym typeface="Canva Sans Bold"/>
              </a:rPr>
              <a:t>Streamlit</a:t>
            </a:r>
            <a:r>
              <a:rPr lang="en-US" sz="6000" b="1" u="sng" dirty="0">
                <a:solidFill>
                  <a:srgbClr val="000000"/>
                </a:solidFill>
                <a:latin typeface="Canva Sans Bold"/>
                <a:ea typeface="Canva Sans Bold"/>
                <a:cs typeface="Canva Sans Bold"/>
                <a:sym typeface="Canva Sans Bold"/>
              </a:rPr>
              <a:t>-Powered Data Visualization</a:t>
            </a:r>
          </a:p>
        </p:txBody>
      </p:sp>
      <p:pic>
        <p:nvPicPr>
          <p:cNvPr id="4" name="Picture 3">
            <a:extLst>
              <a:ext uri="{FF2B5EF4-FFF2-40B4-BE49-F238E27FC236}">
                <a16:creationId xmlns:a16="http://schemas.microsoft.com/office/drawing/2014/main" id="{F1B28028-BAD9-537C-9AFE-55E56ED929C0}"/>
              </a:ext>
            </a:extLst>
          </p:cNvPr>
          <p:cNvPicPr>
            <a:picLocks noChangeAspect="1"/>
          </p:cNvPicPr>
          <p:nvPr/>
        </p:nvPicPr>
        <p:blipFill>
          <a:blip r:embed="rId2"/>
          <a:stretch>
            <a:fillRect/>
          </a:stretch>
        </p:blipFill>
        <p:spPr>
          <a:xfrm>
            <a:off x="838200" y="2247900"/>
            <a:ext cx="17061656" cy="7497221"/>
          </a:xfrm>
          <a:prstGeom prst="rect">
            <a:avLst/>
          </a:prstGeom>
        </p:spPr>
      </p:pic>
    </p:spTree>
    <p:extLst>
      <p:ext uri="{BB962C8B-B14F-4D97-AF65-F5344CB8AC3E}">
        <p14:creationId xmlns:p14="http://schemas.microsoft.com/office/powerpoint/2010/main" val="37963098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C3E0E8"/>
        </a:solidFill>
        <a:effectLst/>
      </p:bgPr>
    </p:bg>
    <p:spTree>
      <p:nvGrpSpPr>
        <p:cNvPr id="1" name=""/>
        <p:cNvGrpSpPr/>
        <p:nvPr/>
      </p:nvGrpSpPr>
      <p:grpSpPr>
        <a:xfrm>
          <a:off x="0" y="0"/>
          <a:ext cx="0" cy="0"/>
          <a:chOff x="0" y="0"/>
          <a:chExt cx="0" cy="0"/>
        </a:xfrm>
      </p:grpSpPr>
      <p:sp>
        <p:nvSpPr>
          <p:cNvPr id="2" name="TextBox 2"/>
          <p:cNvSpPr txBox="1"/>
          <p:nvPr/>
        </p:nvSpPr>
        <p:spPr>
          <a:xfrm>
            <a:off x="513953" y="904875"/>
            <a:ext cx="17260094" cy="1094728"/>
          </a:xfrm>
          <a:prstGeom prst="rect">
            <a:avLst/>
          </a:prstGeom>
        </p:spPr>
        <p:txBody>
          <a:bodyPr lIns="0" tIns="0" rIns="0" bIns="0" rtlCol="0" anchor="t">
            <a:spAutoFit/>
          </a:bodyPr>
          <a:lstStyle/>
          <a:p>
            <a:pPr algn="ctr">
              <a:lnSpc>
                <a:spcPts val="8960"/>
              </a:lnSpc>
            </a:pPr>
            <a:r>
              <a:rPr lang="en-US" sz="6000" b="1" u="sng" dirty="0">
                <a:solidFill>
                  <a:srgbClr val="000000"/>
                </a:solidFill>
                <a:latin typeface="Canva Sans Bold"/>
                <a:ea typeface="Canva Sans Bold"/>
                <a:cs typeface="Canva Sans Bold"/>
                <a:sym typeface="Canva Sans Bold"/>
              </a:rPr>
              <a:t>📊 Why </a:t>
            </a:r>
            <a:r>
              <a:rPr lang="en-US" sz="6000" b="1" u="sng" dirty="0" err="1">
                <a:solidFill>
                  <a:srgbClr val="000000"/>
                </a:solidFill>
                <a:latin typeface="Canva Sans Bold"/>
                <a:ea typeface="Canva Sans Bold"/>
                <a:cs typeface="Canva Sans Bold"/>
                <a:sym typeface="Canva Sans Bold"/>
              </a:rPr>
              <a:t>Streamlit</a:t>
            </a:r>
            <a:r>
              <a:rPr lang="en-US" sz="6000" b="1" u="sng" dirty="0">
                <a:solidFill>
                  <a:srgbClr val="000000"/>
                </a:solidFill>
                <a:latin typeface="Canva Sans Bold"/>
                <a:ea typeface="Canva Sans Bold"/>
                <a:cs typeface="Canva Sans Bold"/>
                <a:sym typeface="Canva Sans Bold"/>
              </a:rPr>
              <a:t> Over Traditional Reports?</a:t>
            </a:r>
          </a:p>
        </p:txBody>
      </p:sp>
      <p:sp>
        <p:nvSpPr>
          <p:cNvPr id="3" name="TextBox 3"/>
          <p:cNvSpPr txBox="1"/>
          <p:nvPr/>
        </p:nvSpPr>
        <p:spPr>
          <a:xfrm>
            <a:off x="513953" y="1923403"/>
            <a:ext cx="16230600" cy="7211059"/>
          </a:xfrm>
          <a:prstGeom prst="rect">
            <a:avLst/>
          </a:prstGeom>
        </p:spPr>
        <p:txBody>
          <a:bodyPr lIns="0" tIns="0" rIns="0" bIns="0" rtlCol="0" anchor="t">
            <a:spAutoFit/>
          </a:bodyPr>
          <a:lstStyle/>
          <a:p>
            <a:pPr algn="l">
              <a:lnSpc>
                <a:spcPts val="5740"/>
              </a:lnSpc>
            </a:pPr>
            <a:r>
              <a:rPr lang="en-US" sz="4100" b="1">
                <a:solidFill>
                  <a:srgbClr val="000000"/>
                </a:solidFill>
                <a:latin typeface="Canva Sans Bold"/>
                <a:ea typeface="Canva Sans Bold"/>
                <a:cs typeface="Canva Sans Bold"/>
                <a:sym typeface="Canva Sans Bold"/>
              </a:rPr>
              <a:t>Content:</a:t>
            </a:r>
          </a:p>
          <a:p>
            <a:pPr marL="885195" lvl="1" indent="-442598" algn="l">
              <a:lnSpc>
                <a:spcPts val="5740"/>
              </a:lnSpc>
              <a:buFont typeface="Arial"/>
              <a:buChar char="•"/>
            </a:pPr>
            <a:r>
              <a:rPr lang="en-US" sz="4100" b="1">
                <a:solidFill>
                  <a:srgbClr val="000000"/>
                </a:solidFill>
                <a:latin typeface="Canva Sans Bold"/>
                <a:ea typeface="Canva Sans Bold"/>
                <a:cs typeface="Canva Sans Bold"/>
                <a:sym typeface="Canva Sans Bold"/>
              </a:rPr>
              <a:t>Interactivity: Users can filter, sort, and analyze without writing queries.</a:t>
            </a:r>
          </a:p>
          <a:p>
            <a:pPr marL="885195" lvl="1" indent="-442598" algn="l">
              <a:lnSpc>
                <a:spcPts val="5740"/>
              </a:lnSpc>
              <a:buFont typeface="Arial"/>
              <a:buChar char="•"/>
            </a:pPr>
            <a:r>
              <a:rPr lang="en-US" sz="4100" b="1">
                <a:solidFill>
                  <a:srgbClr val="000000"/>
                </a:solidFill>
                <a:latin typeface="Canva Sans Bold"/>
                <a:ea typeface="Canva Sans Bold"/>
                <a:cs typeface="Canva Sans Bold"/>
                <a:sym typeface="Canva Sans Bold"/>
              </a:rPr>
              <a:t>Real-time updates: Direct connection to MySQL ensures live data.</a:t>
            </a:r>
          </a:p>
          <a:p>
            <a:pPr marL="885195" lvl="1" indent="-442598" algn="l">
              <a:lnSpc>
                <a:spcPts val="5740"/>
              </a:lnSpc>
              <a:buFont typeface="Arial"/>
              <a:buChar char="•"/>
            </a:pPr>
            <a:r>
              <a:rPr lang="en-US" sz="4100" b="1">
                <a:solidFill>
                  <a:srgbClr val="000000"/>
                </a:solidFill>
                <a:latin typeface="Canva Sans Bold"/>
                <a:ea typeface="Canva Sans Bold"/>
                <a:cs typeface="Canva Sans Bold"/>
                <a:sym typeface="Canva Sans Bold"/>
              </a:rPr>
              <a:t>Better visualization: Graphs &amp; tables are more engaging than static CSV reports.</a:t>
            </a:r>
          </a:p>
          <a:p>
            <a:pPr marL="885195" lvl="1" indent="-442598" algn="l">
              <a:lnSpc>
                <a:spcPts val="5740"/>
              </a:lnSpc>
              <a:buFont typeface="Arial"/>
              <a:buChar char="•"/>
            </a:pPr>
            <a:r>
              <a:rPr lang="en-US" sz="4100" b="1">
                <a:solidFill>
                  <a:srgbClr val="000000"/>
                </a:solidFill>
                <a:latin typeface="Canva Sans Bold"/>
                <a:ea typeface="Canva Sans Bold"/>
                <a:cs typeface="Canva Sans Bold"/>
                <a:sym typeface="Canva Sans Bold"/>
              </a:rPr>
              <a:t>Web-based: No need to install Jupyter—accessible via browser.</a:t>
            </a:r>
          </a:p>
          <a:p>
            <a:pPr algn="l">
              <a:lnSpc>
                <a:spcPts val="5740"/>
              </a:lnSpc>
            </a:pPr>
            <a:endParaRPr lang="en-US" sz="4100" b="1">
              <a:solidFill>
                <a:srgbClr val="000000"/>
              </a:solidFill>
              <a:latin typeface="Canva Sans Bold"/>
              <a:ea typeface="Canva Sans Bold"/>
              <a:cs typeface="Canva Sans Bold"/>
              <a:sym typeface="Canva Sans Bold"/>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C3E0E8"/>
        </a:solidFill>
        <a:effectLst/>
      </p:bgPr>
    </p:bg>
    <p:spTree>
      <p:nvGrpSpPr>
        <p:cNvPr id="1" name=""/>
        <p:cNvGrpSpPr/>
        <p:nvPr/>
      </p:nvGrpSpPr>
      <p:grpSpPr>
        <a:xfrm>
          <a:off x="0" y="0"/>
          <a:ext cx="0" cy="0"/>
          <a:chOff x="0" y="0"/>
          <a:chExt cx="0" cy="0"/>
        </a:xfrm>
      </p:grpSpPr>
      <p:sp>
        <p:nvSpPr>
          <p:cNvPr id="2" name="Freeform 2"/>
          <p:cNvSpPr/>
          <p:nvPr/>
        </p:nvSpPr>
        <p:spPr>
          <a:xfrm>
            <a:off x="1028700" y="5143500"/>
            <a:ext cx="3867912" cy="4114800"/>
          </a:xfrm>
          <a:custGeom>
            <a:avLst/>
            <a:gdLst/>
            <a:ahLst/>
            <a:cxnLst/>
            <a:rect l="l" t="t" r="r" b="b"/>
            <a:pathLst>
              <a:path w="3867912" h="4114800">
                <a:moveTo>
                  <a:pt x="0" y="0"/>
                </a:moveTo>
                <a:lnTo>
                  <a:pt x="3867912" y="0"/>
                </a:lnTo>
                <a:lnTo>
                  <a:pt x="3867912"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Freeform 3"/>
          <p:cNvSpPr/>
          <p:nvPr/>
        </p:nvSpPr>
        <p:spPr>
          <a:xfrm>
            <a:off x="6263428" y="5213228"/>
            <a:ext cx="3718348" cy="4052695"/>
          </a:xfrm>
          <a:custGeom>
            <a:avLst/>
            <a:gdLst/>
            <a:ahLst/>
            <a:cxnLst/>
            <a:rect l="l" t="t" r="r" b="b"/>
            <a:pathLst>
              <a:path w="3718348" h="4052695">
                <a:moveTo>
                  <a:pt x="0" y="0"/>
                </a:moveTo>
                <a:lnTo>
                  <a:pt x="3718347" y="0"/>
                </a:lnTo>
                <a:lnTo>
                  <a:pt x="3718347" y="4052695"/>
                </a:lnTo>
                <a:lnTo>
                  <a:pt x="0" y="4052695"/>
                </a:lnTo>
                <a:lnTo>
                  <a:pt x="0" y="0"/>
                </a:lnTo>
                <a:close/>
              </a:path>
            </a:pathLst>
          </a:custGeom>
          <a:blipFill>
            <a:blip r:embed="rId4"/>
            <a:stretch>
              <a:fillRect/>
            </a:stretch>
          </a:blipFill>
        </p:spPr>
        <p:txBody>
          <a:bodyPr/>
          <a:lstStyle/>
          <a:p>
            <a:endParaRPr lang="en-IN"/>
          </a:p>
        </p:txBody>
      </p:sp>
      <p:sp>
        <p:nvSpPr>
          <p:cNvPr id="4" name="Freeform 4"/>
          <p:cNvSpPr/>
          <p:nvPr/>
        </p:nvSpPr>
        <p:spPr>
          <a:xfrm>
            <a:off x="12212852" y="5293170"/>
            <a:ext cx="3785255" cy="3815461"/>
          </a:xfrm>
          <a:custGeom>
            <a:avLst/>
            <a:gdLst/>
            <a:ahLst/>
            <a:cxnLst/>
            <a:rect l="l" t="t" r="r" b="b"/>
            <a:pathLst>
              <a:path w="3785255" h="3815461">
                <a:moveTo>
                  <a:pt x="0" y="0"/>
                </a:moveTo>
                <a:lnTo>
                  <a:pt x="3785255" y="0"/>
                </a:lnTo>
                <a:lnTo>
                  <a:pt x="3785255" y="3815460"/>
                </a:lnTo>
                <a:lnTo>
                  <a:pt x="0" y="3815460"/>
                </a:lnTo>
                <a:lnTo>
                  <a:pt x="0" y="0"/>
                </a:lnTo>
                <a:close/>
              </a:path>
            </a:pathLst>
          </a:custGeom>
          <a:blipFill>
            <a:blip r:embed="rId5"/>
            <a:stretch>
              <a:fillRect/>
            </a:stretch>
          </a:blipFill>
        </p:spPr>
        <p:txBody>
          <a:bodyPr/>
          <a:lstStyle/>
          <a:p>
            <a:endParaRPr lang="en-IN"/>
          </a:p>
        </p:txBody>
      </p:sp>
      <p:sp>
        <p:nvSpPr>
          <p:cNvPr id="5" name="TextBox 5"/>
          <p:cNvSpPr txBox="1"/>
          <p:nvPr/>
        </p:nvSpPr>
        <p:spPr>
          <a:xfrm>
            <a:off x="4356684" y="857250"/>
            <a:ext cx="8109248" cy="1566544"/>
          </a:xfrm>
          <a:prstGeom prst="rect">
            <a:avLst/>
          </a:prstGeom>
        </p:spPr>
        <p:txBody>
          <a:bodyPr lIns="0" tIns="0" rIns="0" bIns="0" rtlCol="0" anchor="t">
            <a:spAutoFit/>
          </a:bodyPr>
          <a:lstStyle/>
          <a:p>
            <a:pPr algn="ctr">
              <a:lnSpc>
                <a:spcPts val="12880"/>
              </a:lnSpc>
            </a:pPr>
            <a:r>
              <a:rPr lang="en-US" sz="8800" b="1" u="sng" dirty="0">
                <a:solidFill>
                  <a:srgbClr val="000000"/>
                </a:solidFill>
                <a:latin typeface="Canva Sans Bold"/>
                <a:ea typeface="Canva Sans Bold"/>
                <a:cs typeface="Canva Sans Bold"/>
                <a:sym typeface="Canva Sans Bold"/>
              </a:rPr>
              <a:t>🙏 Thank You!</a:t>
            </a:r>
          </a:p>
        </p:txBody>
      </p:sp>
      <p:sp>
        <p:nvSpPr>
          <p:cNvPr id="6" name="TextBox 6"/>
          <p:cNvSpPr txBox="1"/>
          <p:nvPr/>
        </p:nvSpPr>
        <p:spPr>
          <a:xfrm>
            <a:off x="606188" y="2815468"/>
            <a:ext cx="17681812" cy="2397760"/>
          </a:xfrm>
          <a:prstGeom prst="rect">
            <a:avLst/>
          </a:prstGeom>
        </p:spPr>
        <p:txBody>
          <a:bodyPr lIns="0" tIns="0" rIns="0" bIns="0" rtlCol="0" anchor="t">
            <a:spAutoFit/>
          </a:bodyPr>
          <a:lstStyle/>
          <a:p>
            <a:pPr algn="l">
              <a:lnSpc>
                <a:spcPts val="6440"/>
              </a:lnSpc>
            </a:pPr>
            <a:r>
              <a:rPr lang="en-US" sz="4600" b="1">
                <a:solidFill>
                  <a:srgbClr val="000000"/>
                </a:solidFill>
                <a:latin typeface="Canva Sans Bold"/>
                <a:ea typeface="Canva Sans Bold"/>
                <a:cs typeface="Canva Sans Bold"/>
                <a:sym typeface="Canva Sans Bold"/>
              </a:rPr>
              <a:t>Contact: sachimcmf@gmail.com</a:t>
            </a:r>
          </a:p>
          <a:p>
            <a:pPr algn="l">
              <a:lnSpc>
                <a:spcPts val="6440"/>
              </a:lnSpc>
            </a:pPr>
            <a:r>
              <a:rPr lang="en-US" sz="4600" b="1">
                <a:solidFill>
                  <a:srgbClr val="000000"/>
                </a:solidFill>
                <a:latin typeface="Canva Sans Bold"/>
                <a:ea typeface="Canva Sans Bold"/>
                <a:cs typeface="Canva Sans Bold"/>
                <a:sym typeface="Canva Sans Bold"/>
              </a:rPr>
              <a:t>LinkedIn: www.linkedin.com/in/sachin-hembram-aa8225305</a:t>
            </a:r>
          </a:p>
          <a:p>
            <a:pPr algn="l">
              <a:lnSpc>
                <a:spcPts val="6440"/>
              </a:lnSpc>
            </a:pPr>
            <a:endParaRPr lang="en-US" sz="4600" b="1">
              <a:solidFill>
                <a:srgbClr val="000000"/>
              </a:solidFill>
              <a:latin typeface="Canva Sans Bold"/>
              <a:ea typeface="Canva Sans Bold"/>
              <a:cs typeface="Canva Sans Bold"/>
              <a:sym typeface="Canva Sans Bol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C3E0E8"/>
        </a:solidFill>
        <a:effectLst/>
      </p:bgPr>
    </p:bg>
    <p:spTree>
      <p:nvGrpSpPr>
        <p:cNvPr id="1" name=""/>
        <p:cNvGrpSpPr/>
        <p:nvPr/>
      </p:nvGrpSpPr>
      <p:grpSpPr>
        <a:xfrm>
          <a:off x="0" y="0"/>
          <a:ext cx="0" cy="0"/>
          <a:chOff x="0" y="0"/>
          <a:chExt cx="0" cy="0"/>
        </a:xfrm>
      </p:grpSpPr>
      <p:sp>
        <p:nvSpPr>
          <p:cNvPr id="2" name="Freeform 2"/>
          <p:cNvSpPr/>
          <p:nvPr/>
        </p:nvSpPr>
        <p:spPr>
          <a:xfrm>
            <a:off x="1028700" y="6269746"/>
            <a:ext cx="2959825" cy="2836051"/>
          </a:xfrm>
          <a:custGeom>
            <a:avLst/>
            <a:gdLst/>
            <a:ahLst/>
            <a:cxnLst/>
            <a:rect l="l" t="t" r="r" b="b"/>
            <a:pathLst>
              <a:path w="2959825" h="2836051">
                <a:moveTo>
                  <a:pt x="0" y="0"/>
                </a:moveTo>
                <a:lnTo>
                  <a:pt x="2959825" y="0"/>
                </a:lnTo>
                <a:lnTo>
                  <a:pt x="2959825" y="2836051"/>
                </a:lnTo>
                <a:lnTo>
                  <a:pt x="0" y="283605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Freeform 3"/>
          <p:cNvSpPr/>
          <p:nvPr/>
        </p:nvSpPr>
        <p:spPr>
          <a:xfrm>
            <a:off x="5896142" y="6449439"/>
            <a:ext cx="2523540" cy="2656358"/>
          </a:xfrm>
          <a:custGeom>
            <a:avLst/>
            <a:gdLst/>
            <a:ahLst/>
            <a:cxnLst/>
            <a:rect l="l" t="t" r="r" b="b"/>
            <a:pathLst>
              <a:path w="2523540" h="2656358">
                <a:moveTo>
                  <a:pt x="0" y="0"/>
                </a:moveTo>
                <a:lnTo>
                  <a:pt x="2523540" y="0"/>
                </a:lnTo>
                <a:lnTo>
                  <a:pt x="2523540" y="2656358"/>
                </a:lnTo>
                <a:lnTo>
                  <a:pt x="0" y="2656358"/>
                </a:lnTo>
                <a:lnTo>
                  <a:pt x="0" y="0"/>
                </a:lnTo>
                <a:close/>
              </a:path>
            </a:pathLst>
          </a:custGeom>
          <a:blipFill>
            <a:blip r:embed="rId4"/>
            <a:stretch>
              <a:fillRect/>
            </a:stretch>
          </a:blipFill>
        </p:spPr>
        <p:txBody>
          <a:bodyPr/>
          <a:lstStyle/>
          <a:p>
            <a:endParaRPr lang="en-IN"/>
          </a:p>
        </p:txBody>
      </p:sp>
      <p:sp>
        <p:nvSpPr>
          <p:cNvPr id="4" name="Freeform 4"/>
          <p:cNvSpPr/>
          <p:nvPr/>
        </p:nvSpPr>
        <p:spPr>
          <a:xfrm>
            <a:off x="14546392" y="6269746"/>
            <a:ext cx="3162331" cy="2656358"/>
          </a:xfrm>
          <a:custGeom>
            <a:avLst/>
            <a:gdLst/>
            <a:ahLst/>
            <a:cxnLst/>
            <a:rect l="l" t="t" r="r" b="b"/>
            <a:pathLst>
              <a:path w="3162331" h="2656358">
                <a:moveTo>
                  <a:pt x="0" y="0"/>
                </a:moveTo>
                <a:lnTo>
                  <a:pt x="3162331" y="0"/>
                </a:lnTo>
                <a:lnTo>
                  <a:pt x="3162331" y="2656358"/>
                </a:lnTo>
                <a:lnTo>
                  <a:pt x="0" y="265635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N"/>
          </a:p>
        </p:txBody>
      </p:sp>
      <p:sp>
        <p:nvSpPr>
          <p:cNvPr id="5" name="Freeform 5"/>
          <p:cNvSpPr/>
          <p:nvPr/>
        </p:nvSpPr>
        <p:spPr>
          <a:xfrm>
            <a:off x="11308496" y="6204721"/>
            <a:ext cx="1828196" cy="2966100"/>
          </a:xfrm>
          <a:custGeom>
            <a:avLst/>
            <a:gdLst/>
            <a:ahLst/>
            <a:cxnLst/>
            <a:rect l="l" t="t" r="r" b="b"/>
            <a:pathLst>
              <a:path w="1828196" h="2966100">
                <a:moveTo>
                  <a:pt x="0" y="0"/>
                </a:moveTo>
                <a:lnTo>
                  <a:pt x="1828196" y="0"/>
                </a:lnTo>
                <a:lnTo>
                  <a:pt x="1828196" y="2966100"/>
                </a:lnTo>
                <a:lnTo>
                  <a:pt x="0" y="29661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IN"/>
          </a:p>
        </p:txBody>
      </p:sp>
      <p:sp>
        <p:nvSpPr>
          <p:cNvPr id="6" name="Freeform 6"/>
          <p:cNvSpPr/>
          <p:nvPr/>
        </p:nvSpPr>
        <p:spPr>
          <a:xfrm>
            <a:off x="4422023" y="7687771"/>
            <a:ext cx="1040621" cy="396130"/>
          </a:xfrm>
          <a:custGeom>
            <a:avLst/>
            <a:gdLst/>
            <a:ahLst/>
            <a:cxnLst/>
            <a:rect l="l" t="t" r="r" b="b"/>
            <a:pathLst>
              <a:path w="1040621" h="396130">
                <a:moveTo>
                  <a:pt x="0" y="0"/>
                </a:moveTo>
                <a:lnTo>
                  <a:pt x="1040621" y="0"/>
                </a:lnTo>
                <a:lnTo>
                  <a:pt x="1040621" y="396130"/>
                </a:lnTo>
                <a:lnTo>
                  <a:pt x="0" y="39613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IN"/>
          </a:p>
        </p:txBody>
      </p:sp>
      <p:sp>
        <p:nvSpPr>
          <p:cNvPr id="7" name="TextBox 7"/>
          <p:cNvSpPr txBox="1"/>
          <p:nvPr/>
        </p:nvSpPr>
        <p:spPr>
          <a:xfrm>
            <a:off x="3988524" y="435195"/>
            <a:ext cx="10870475" cy="1545295"/>
          </a:xfrm>
          <a:prstGeom prst="rect">
            <a:avLst/>
          </a:prstGeom>
        </p:spPr>
        <p:txBody>
          <a:bodyPr wrap="square" lIns="0" tIns="0" rIns="0" bIns="0" rtlCol="0" anchor="t">
            <a:spAutoFit/>
          </a:bodyPr>
          <a:lstStyle/>
          <a:p>
            <a:pPr>
              <a:lnSpc>
                <a:spcPts val="12880"/>
              </a:lnSpc>
            </a:pPr>
            <a:r>
              <a:rPr lang="en-US" sz="9200" b="1" dirty="0">
                <a:solidFill>
                  <a:srgbClr val="000000"/>
                </a:solidFill>
                <a:latin typeface="Canva Sans Bold"/>
                <a:ea typeface="Canva Sans Bold"/>
                <a:cs typeface="Canva Sans Bold"/>
                <a:sym typeface="Canva Sans Bold"/>
              </a:rPr>
              <a:t>Project Objective</a:t>
            </a:r>
          </a:p>
        </p:txBody>
      </p:sp>
      <p:sp>
        <p:nvSpPr>
          <p:cNvPr id="8" name="TextBox 8"/>
          <p:cNvSpPr txBox="1"/>
          <p:nvPr/>
        </p:nvSpPr>
        <p:spPr>
          <a:xfrm>
            <a:off x="1588790" y="2141391"/>
            <a:ext cx="15670510" cy="3543599"/>
          </a:xfrm>
          <a:prstGeom prst="rect">
            <a:avLst/>
          </a:prstGeom>
        </p:spPr>
        <p:txBody>
          <a:bodyPr wrap="square" lIns="0" tIns="0" rIns="0" bIns="0" rtlCol="0" anchor="t">
            <a:spAutoFit/>
          </a:bodyPr>
          <a:lstStyle/>
          <a:p>
            <a:pPr>
              <a:lnSpc>
                <a:spcPts val="5600"/>
              </a:lnSpc>
            </a:pPr>
            <a:r>
              <a:rPr lang="en-US" sz="4000" b="1" dirty="0">
                <a:solidFill>
                  <a:srgbClr val="000000"/>
                </a:solidFill>
                <a:latin typeface="Canva Sans Bold"/>
                <a:ea typeface="Canva Sans Bold"/>
                <a:cs typeface="Canva Sans Bold"/>
                <a:sym typeface="Canva Sans Bold"/>
              </a:rPr>
              <a:t>Content</a:t>
            </a:r>
          </a:p>
          <a:p>
            <a:pPr marL="863606" lvl="1" indent="-431803">
              <a:lnSpc>
                <a:spcPts val="5600"/>
              </a:lnSpc>
              <a:buFont typeface="Arial"/>
              <a:buChar char="•"/>
            </a:pPr>
            <a:r>
              <a:rPr lang="en-US" sz="4000" b="1" dirty="0">
                <a:solidFill>
                  <a:srgbClr val="000000"/>
                </a:solidFill>
                <a:latin typeface="Canva Sans Bold"/>
                <a:ea typeface="Canva Sans Bold"/>
                <a:cs typeface="Canva Sans Bold"/>
                <a:sym typeface="Canva Sans Bold"/>
              </a:rPr>
              <a:t>Track food availability, donations, and claims.</a:t>
            </a:r>
          </a:p>
          <a:p>
            <a:pPr marL="863606" lvl="1" indent="-431803">
              <a:lnSpc>
                <a:spcPts val="5600"/>
              </a:lnSpc>
              <a:buFont typeface="Arial"/>
              <a:buChar char="•"/>
            </a:pPr>
            <a:r>
              <a:rPr lang="en-US" sz="4000" b="1" dirty="0">
                <a:solidFill>
                  <a:srgbClr val="000000"/>
                </a:solidFill>
                <a:latin typeface="Canva Sans Bold"/>
                <a:ea typeface="Canva Sans Bold"/>
                <a:cs typeface="Canva Sans Bold"/>
                <a:sym typeface="Canva Sans Bold"/>
              </a:rPr>
              <a:t>Reduce food waste by connecting providers to receivers.</a:t>
            </a:r>
          </a:p>
          <a:p>
            <a:pPr marL="863606" lvl="1" indent="-431803">
              <a:lnSpc>
                <a:spcPts val="5600"/>
              </a:lnSpc>
              <a:buFont typeface="Arial"/>
              <a:buChar char="•"/>
            </a:pPr>
            <a:r>
              <a:rPr lang="en-US" sz="4000" b="1" dirty="0">
                <a:solidFill>
                  <a:srgbClr val="000000"/>
                </a:solidFill>
                <a:latin typeface="Canva Sans Bold"/>
                <a:ea typeface="Canva Sans Bold"/>
                <a:cs typeface="Canva Sans Bold"/>
                <a:sym typeface="Canva Sans Bold"/>
              </a:rPr>
              <a:t>Perform real-time data analytics and reporting using SQL.</a:t>
            </a:r>
          </a:p>
          <a:p>
            <a:pPr>
              <a:lnSpc>
                <a:spcPts val="5600"/>
              </a:lnSpc>
            </a:pPr>
            <a:endParaRPr lang="en-US" sz="4000" b="1" dirty="0">
              <a:solidFill>
                <a:srgbClr val="000000"/>
              </a:solidFill>
              <a:latin typeface="Canva Sans Bold"/>
              <a:ea typeface="Canva Sans Bold"/>
              <a:cs typeface="Canva Sans Bold"/>
              <a:sym typeface="Canva Sans Bold"/>
            </a:endParaRPr>
          </a:p>
        </p:txBody>
      </p:sp>
      <p:sp>
        <p:nvSpPr>
          <p:cNvPr id="9" name="Freeform 9"/>
          <p:cNvSpPr/>
          <p:nvPr/>
        </p:nvSpPr>
        <p:spPr>
          <a:xfrm>
            <a:off x="13512930" y="7489706"/>
            <a:ext cx="1040621" cy="396130"/>
          </a:xfrm>
          <a:custGeom>
            <a:avLst/>
            <a:gdLst/>
            <a:ahLst/>
            <a:cxnLst/>
            <a:rect l="l" t="t" r="r" b="b"/>
            <a:pathLst>
              <a:path w="1040621" h="396130">
                <a:moveTo>
                  <a:pt x="0" y="0"/>
                </a:moveTo>
                <a:lnTo>
                  <a:pt x="1040621" y="0"/>
                </a:lnTo>
                <a:lnTo>
                  <a:pt x="1040621" y="396130"/>
                </a:lnTo>
                <a:lnTo>
                  <a:pt x="0" y="39613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IN"/>
          </a:p>
        </p:txBody>
      </p:sp>
      <p:sp>
        <p:nvSpPr>
          <p:cNvPr id="10" name="Freeform 10"/>
          <p:cNvSpPr/>
          <p:nvPr/>
        </p:nvSpPr>
        <p:spPr>
          <a:xfrm>
            <a:off x="8857832" y="7579553"/>
            <a:ext cx="1040621" cy="396130"/>
          </a:xfrm>
          <a:custGeom>
            <a:avLst/>
            <a:gdLst/>
            <a:ahLst/>
            <a:cxnLst/>
            <a:rect l="l" t="t" r="r" b="b"/>
            <a:pathLst>
              <a:path w="1040621" h="396130">
                <a:moveTo>
                  <a:pt x="0" y="0"/>
                </a:moveTo>
                <a:lnTo>
                  <a:pt x="1040622" y="0"/>
                </a:lnTo>
                <a:lnTo>
                  <a:pt x="1040622" y="396129"/>
                </a:lnTo>
                <a:lnTo>
                  <a:pt x="0" y="396129"/>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IN"/>
          </a:p>
        </p:txBody>
      </p:sp>
      <p:sp>
        <p:nvSpPr>
          <p:cNvPr id="11" name="TextBox 11"/>
          <p:cNvSpPr txBox="1"/>
          <p:nvPr/>
        </p:nvSpPr>
        <p:spPr>
          <a:xfrm>
            <a:off x="1588790" y="5592615"/>
            <a:ext cx="1741518" cy="1730730"/>
          </a:xfrm>
          <a:prstGeom prst="rect">
            <a:avLst/>
          </a:prstGeom>
        </p:spPr>
        <p:txBody>
          <a:bodyPr lIns="0" tIns="0" rIns="0" bIns="0" rtlCol="0" anchor="t">
            <a:spAutoFit/>
          </a:bodyPr>
          <a:lstStyle/>
          <a:p>
            <a:pPr>
              <a:lnSpc>
                <a:spcPts val="4588"/>
              </a:lnSpc>
              <a:spcBef>
                <a:spcPct val="0"/>
              </a:spcBef>
            </a:pPr>
            <a:r>
              <a:rPr lang="en-US" sz="3277" b="1" dirty="0">
                <a:solidFill>
                  <a:srgbClr val="004AAD"/>
                </a:solidFill>
                <a:latin typeface="Canva Sans Bold"/>
                <a:ea typeface="Canva Sans Bold"/>
                <a:cs typeface="Canva Sans Bold"/>
                <a:sym typeface="Canva Sans Bold"/>
              </a:rPr>
              <a:t>Provider</a:t>
            </a:r>
          </a:p>
          <a:p>
            <a:pPr algn="ctr">
              <a:lnSpc>
                <a:spcPts val="4588"/>
              </a:lnSpc>
              <a:spcBef>
                <a:spcPct val="0"/>
              </a:spcBef>
            </a:pPr>
            <a:endParaRPr lang="en-US" sz="3277" b="1" dirty="0">
              <a:solidFill>
                <a:srgbClr val="004AAD"/>
              </a:solidFill>
              <a:latin typeface="Canva Sans Bold"/>
              <a:ea typeface="Canva Sans Bold"/>
              <a:cs typeface="Canva Sans Bold"/>
              <a:sym typeface="Canva Sans Bold"/>
            </a:endParaRPr>
          </a:p>
        </p:txBody>
      </p:sp>
      <p:sp>
        <p:nvSpPr>
          <p:cNvPr id="12" name="TextBox 12"/>
          <p:cNvSpPr txBox="1"/>
          <p:nvPr/>
        </p:nvSpPr>
        <p:spPr>
          <a:xfrm>
            <a:off x="6646108" y="5592615"/>
            <a:ext cx="1583492" cy="1140825"/>
          </a:xfrm>
          <a:prstGeom prst="rect">
            <a:avLst/>
          </a:prstGeom>
        </p:spPr>
        <p:txBody>
          <a:bodyPr wrap="square" lIns="0" tIns="0" rIns="0" bIns="0" rtlCol="0" anchor="t">
            <a:spAutoFit/>
          </a:bodyPr>
          <a:lstStyle/>
          <a:p>
            <a:pPr>
              <a:lnSpc>
                <a:spcPts val="4588"/>
              </a:lnSpc>
              <a:spcBef>
                <a:spcPct val="0"/>
              </a:spcBef>
            </a:pPr>
            <a:r>
              <a:rPr lang="en-US" sz="3277" b="1" dirty="0">
                <a:solidFill>
                  <a:srgbClr val="004AAD"/>
                </a:solidFill>
                <a:latin typeface="Canva Sans Bold"/>
                <a:ea typeface="Canva Sans Bold"/>
                <a:cs typeface="Canva Sans Bold"/>
                <a:sym typeface="Canva Sans Bold"/>
              </a:rPr>
              <a:t>Food</a:t>
            </a:r>
          </a:p>
          <a:p>
            <a:pPr algn="ctr">
              <a:lnSpc>
                <a:spcPts val="4588"/>
              </a:lnSpc>
              <a:spcBef>
                <a:spcPct val="0"/>
              </a:spcBef>
            </a:pPr>
            <a:endParaRPr lang="en-US" sz="3277" b="1" dirty="0">
              <a:solidFill>
                <a:srgbClr val="004AAD"/>
              </a:solidFill>
              <a:latin typeface="Canva Sans Bold"/>
              <a:ea typeface="Canva Sans Bold"/>
              <a:cs typeface="Canva Sans Bold"/>
              <a:sym typeface="Canva Sans Bold"/>
            </a:endParaRPr>
          </a:p>
        </p:txBody>
      </p:sp>
      <p:sp>
        <p:nvSpPr>
          <p:cNvPr id="13" name="TextBox 13"/>
          <p:cNvSpPr txBox="1"/>
          <p:nvPr/>
        </p:nvSpPr>
        <p:spPr>
          <a:xfrm>
            <a:off x="15723111" y="5366090"/>
            <a:ext cx="1865297" cy="1132791"/>
          </a:xfrm>
          <a:prstGeom prst="rect">
            <a:avLst/>
          </a:prstGeom>
        </p:spPr>
        <p:txBody>
          <a:bodyPr lIns="0" tIns="0" rIns="0" bIns="0" rtlCol="0" anchor="t">
            <a:spAutoFit/>
          </a:bodyPr>
          <a:lstStyle/>
          <a:p>
            <a:pPr algn="ctr">
              <a:lnSpc>
                <a:spcPts val="4588"/>
              </a:lnSpc>
              <a:spcBef>
                <a:spcPct val="0"/>
              </a:spcBef>
            </a:pPr>
            <a:r>
              <a:rPr lang="en-US" sz="3277" b="1" dirty="0">
                <a:solidFill>
                  <a:srgbClr val="004AAD"/>
                </a:solidFill>
                <a:latin typeface="Canva Sans Bold"/>
                <a:ea typeface="Canva Sans Bold"/>
                <a:cs typeface="Canva Sans Bold"/>
                <a:sym typeface="Canva Sans Bold"/>
              </a:rPr>
              <a:t> Receiver</a:t>
            </a:r>
          </a:p>
          <a:p>
            <a:pPr algn="ctr">
              <a:lnSpc>
                <a:spcPts val="4588"/>
              </a:lnSpc>
              <a:spcBef>
                <a:spcPct val="0"/>
              </a:spcBef>
            </a:pPr>
            <a:endParaRPr lang="en-US" sz="3277" b="1" dirty="0">
              <a:solidFill>
                <a:srgbClr val="004AAD"/>
              </a:solidFill>
              <a:latin typeface="Canva Sans Bold"/>
              <a:ea typeface="Canva Sans Bold"/>
              <a:cs typeface="Canva Sans Bold"/>
              <a:sym typeface="Canva Sans Bold"/>
            </a:endParaRPr>
          </a:p>
        </p:txBody>
      </p:sp>
      <p:sp>
        <p:nvSpPr>
          <p:cNvPr id="14" name="TextBox 14"/>
          <p:cNvSpPr txBox="1"/>
          <p:nvPr/>
        </p:nvSpPr>
        <p:spPr>
          <a:xfrm>
            <a:off x="11640090" y="5592615"/>
            <a:ext cx="1390109" cy="1140825"/>
          </a:xfrm>
          <a:prstGeom prst="rect">
            <a:avLst/>
          </a:prstGeom>
        </p:spPr>
        <p:txBody>
          <a:bodyPr wrap="square" lIns="0" tIns="0" rIns="0" bIns="0" rtlCol="0" anchor="t">
            <a:spAutoFit/>
          </a:bodyPr>
          <a:lstStyle/>
          <a:p>
            <a:pPr>
              <a:lnSpc>
                <a:spcPts val="4588"/>
              </a:lnSpc>
              <a:spcBef>
                <a:spcPct val="0"/>
              </a:spcBef>
            </a:pPr>
            <a:r>
              <a:rPr lang="en-US" sz="3277" b="1" dirty="0">
                <a:solidFill>
                  <a:srgbClr val="004AAD"/>
                </a:solidFill>
                <a:latin typeface="Canva Sans Bold"/>
                <a:ea typeface="Canva Sans Bold"/>
                <a:cs typeface="Canva Sans Bold"/>
                <a:sym typeface="Canva Sans Bold"/>
              </a:rPr>
              <a:t>Claim</a:t>
            </a:r>
          </a:p>
          <a:p>
            <a:pPr algn="ctr">
              <a:lnSpc>
                <a:spcPts val="4588"/>
              </a:lnSpc>
              <a:spcBef>
                <a:spcPct val="0"/>
              </a:spcBef>
            </a:pPr>
            <a:endParaRPr lang="en-US" sz="3277" b="1" dirty="0">
              <a:solidFill>
                <a:srgbClr val="004AAD"/>
              </a:solidFill>
              <a:latin typeface="Canva Sans Bold"/>
              <a:ea typeface="Canva Sans Bold"/>
              <a:cs typeface="Canva Sans Bold"/>
              <a:sym typeface="Canva Sans Bo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C3E0E8"/>
        </a:solidFill>
        <a:effectLst/>
      </p:bgPr>
    </p:bg>
    <p:spTree>
      <p:nvGrpSpPr>
        <p:cNvPr id="1" name=""/>
        <p:cNvGrpSpPr/>
        <p:nvPr/>
      </p:nvGrpSpPr>
      <p:grpSpPr>
        <a:xfrm>
          <a:off x="0" y="0"/>
          <a:ext cx="0" cy="0"/>
          <a:chOff x="0" y="0"/>
          <a:chExt cx="0" cy="0"/>
        </a:xfrm>
      </p:grpSpPr>
      <p:sp>
        <p:nvSpPr>
          <p:cNvPr id="2" name="Freeform 2"/>
          <p:cNvSpPr/>
          <p:nvPr/>
        </p:nvSpPr>
        <p:spPr>
          <a:xfrm>
            <a:off x="288294" y="1847153"/>
            <a:ext cx="4254635" cy="3829171"/>
          </a:xfrm>
          <a:custGeom>
            <a:avLst/>
            <a:gdLst/>
            <a:ahLst/>
            <a:cxnLst/>
            <a:rect l="l" t="t" r="r" b="b"/>
            <a:pathLst>
              <a:path w="4254635" h="3829171">
                <a:moveTo>
                  <a:pt x="0" y="0"/>
                </a:moveTo>
                <a:lnTo>
                  <a:pt x="4254635" y="0"/>
                </a:lnTo>
                <a:lnTo>
                  <a:pt x="4254635" y="3829171"/>
                </a:lnTo>
                <a:lnTo>
                  <a:pt x="0" y="382917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Freeform 3"/>
          <p:cNvSpPr/>
          <p:nvPr/>
        </p:nvSpPr>
        <p:spPr>
          <a:xfrm>
            <a:off x="5008623" y="6927974"/>
            <a:ext cx="4135377" cy="2172953"/>
          </a:xfrm>
          <a:custGeom>
            <a:avLst/>
            <a:gdLst/>
            <a:ahLst/>
            <a:cxnLst/>
            <a:rect l="l" t="t" r="r" b="b"/>
            <a:pathLst>
              <a:path w="4135377" h="2172953">
                <a:moveTo>
                  <a:pt x="0" y="0"/>
                </a:moveTo>
                <a:lnTo>
                  <a:pt x="4135377" y="0"/>
                </a:lnTo>
                <a:lnTo>
                  <a:pt x="4135377" y="2172953"/>
                </a:lnTo>
                <a:lnTo>
                  <a:pt x="0" y="217295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4" name="Freeform 4"/>
          <p:cNvSpPr/>
          <p:nvPr/>
        </p:nvSpPr>
        <p:spPr>
          <a:xfrm>
            <a:off x="278818" y="7941030"/>
            <a:ext cx="3937920" cy="1159897"/>
          </a:xfrm>
          <a:custGeom>
            <a:avLst/>
            <a:gdLst/>
            <a:ahLst/>
            <a:cxnLst/>
            <a:rect l="l" t="t" r="r" b="b"/>
            <a:pathLst>
              <a:path w="3937920" h="1159897">
                <a:moveTo>
                  <a:pt x="0" y="0"/>
                </a:moveTo>
                <a:lnTo>
                  <a:pt x="3937920" y="0"/>
                </a:lnTo>
                <a:lnTo>
                  <a:pt x="3937920" y="1159897"/>
                </a:lnTo>
                <a:lnTo>
                  <a:pt x="0" y="115989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5" name="Freeform 5"/>
          <p:cNvSpPr/>
          <p:nvPr/>
        </p:nvSpPr>
        <p:spPr>
          <a:xfrm>
            <a:off x="10635731" y="6801667"/>
            <a:ext cx="2347003" cy="2278726"/>
          </a:xfrm>
          <a:custGeom>
            <a:avLst/>
            <a:gdLst/>
            <a:ahLst/>
            <a:cxnLst/>
            <a:rect l="l" t="t" r="r" b="b"/>
            <a:pathLst>
              <a:path w="2347003" h="2278726">
                <a:moveTo>
                  <a:pt x="0" y="0"/>
                </a:moveTo>
                <a:lnTo>
                  <a:pt x="2347003" y="0"/>
                </a:lnTo>
                <a:lnTo>
                  <a:pt x="2347003" y="2278726"/>
                </a:lnTo>
                <a:lnTo>
                  <a:pt x="0" y="227872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IN"/>
          </a:p>
        </p:txBody>
      </p:sp>
      <p:sp>
        <p:nvSpPr>
          <p:cNvPr id="6" name="Freeform 6"/>
          <p:cNvSpPr/>
          <p:nvPr/>
        </p:nvSpPr>
        <p:spPr>
          <a:xfrm>
            <a:off x="14066385" y="7132620"/>
            <a:ext cx="3836727" cy="1832037"/>
          </a:xfrm>
          <a:custGeom>
            <a:avLst/>
            <a:gdLst/>
            <a:ahLst/>
            <a:cxnLst/>
            <a:rect l="l" t="t" r="r" b="b"/>
            <a:pathLst>
              <a:path w="3836727" h="1832037">
                <a:moveTo>
                  <a:pt x="0" y="0"/>
                </a:moveTo>
                <a:lnTo>
                  <a:pt x="3836727" y="0"/>
                </a:lnTo>
                <a:lnTo>
                  <a:pt x="3836727" y="1832037"/>
                </a:lnTo>
                <a:lnTo>
                  <a:pt x="0" y="1832037"/>
                </a:lnTo>
                <a:lnTo>
                  <a:pt x="0" y="0"/>
                </a:lnTo>
                <a:close/>
              </a:path>
            </a:pathLst>
          </a:custGeom>
          <a:blipFill>
            <a:blip r:embed="rId10"/>
            <a:stretch>
              <a:fillRect/>
            </a:stretch>
          </a:blipFill>
        </p:spPr>
        <p:txBody>
          <a:bodyPr/>
          <a:lstStyle/>
          <a:p>
            <a:endParaRPr lang="en-IN"/>
          </a:p>
        </p:txBody>
      </p:sp>
      <p:sp>
        <p:nvSpPr>
          <p:cNvPr id="7" name="TextBox 7"/>
          <p:cNvSpPr txBox="1"/>
          <p:nvPr/>
        </p:nvSpPr>
        <p:spPr>
          <a:xfrm>
            <a:off x="5008623" y="337759"/>
            <a:ext cx="11831577" cy="1532022"/>
          </a:xfrm>
          <a:prstGeom prst="rect">
            <a:avLst/>
          </a:prstGeom>
        </p:spPr>
        <p:txBody>
          <a:bodyPr wrap="square" lIns="0" tIns="0" rIns="0" bIns="0" rtlCol="0" anchor="t">
            <a:spAutoFit/>
          </a:bodyPr>
          <a:lstStyle/>
          <a:p>
            <a:pPr>
              <a:lnSpc>
                <a:spcPts val="12880"/>
              </a:lnSpc>
            </a:pPr>
            <a:r>
              <a:rPr lang="en-US" sz="8800" b="1" u="sng" dirty="0">
                <a:solidFill>
                  <a:srgbClr val="000000"/>
                </a:solidFill>
                <a:latin typeface="Canva Sans Bold"/>
                <a:ea typeface="Canva Sans Bold"/>
                <a:cs typeface="Canva Sans Bold"/>
                <a:sym typeface="Canva Sans Bold"/>
              </a:rPr>
              <a:t>Tools &amp; Technologies</a:t>
            </a:r>
          </a:p>
        </p:txBody>
      </p:sp>
      <p:sp>
        <p:nvSpPr>
          <p:cNvPr id="8" name="TextBox 8"/>
          <p:cNvSpPr txBox="1"/>
          <p:nvPr/>
        </p:nvSpPr>
        <p:spPr>
          <a:xfrm>
            <a:off x="5008623" y="1847153"/>
            <a:ext cx="12335371" cy="4167551"/>
          </a:xfrm>
          <a:prstGeom prst="rect">
            <a:avLst/>
          </a:prstGeom>
        </p:spPr>
        <p:txBody>
          <a:bodyPr lIns="0" tIns="0" rIns="0" bIns="0" rtlCol="0" anchor="t">
            <a:spAutoFit/>
          </a:bodyPr>
          <a:lstStyle/>
          <a:p>
            <a:pPr algn="l">
              <a:lnSpc>
                <a:spcPts val="4060"/>
              </a:lnSpc>
            </a:pPr>
            <a:r>
              <a:rPr lang="en-US" sz="2400" b="1" dirty="0">
                <a:solidFill>
                  <a:srgbClr val="000000"/>
                </a:solidFill>
                <a:latin typeface="Canva Sans Bold"/>
                <a:ea typeface="Canva Sans Bold"/>
                <a:cs typeface="Canva Sans Bold"/>
                <a:sym typeface="Canva Sans Bold"/>
              </a:rPr>
              <a:t>Content:</a:t>
            </a:r>
          </a:p>
          <a:p>
            <a:pPr marL="626122" lvl="1" indent="-313061" algn="l">
              <a:lnSpc>
                <a:spcPts val="4060"/>
              </a:lnSpc>
              <a:buFont typeface="Arial"/>
              <a:buChar char="•"/>
            </a:pPr>
            <a:r>
              <a:rPr lang="en-US" sz="2400" b="1" dirty="0">
                <a:solidFill>
                  <a:srgbClr val="000000"/>
                </a:solidFill>
                <a:latin typeface="Canva Sans Bold"/>
                <a:ea typeface="Canva Sans Bold"/>
                <a:cs typeface="Canva Sans Bold"/>
                <a:sym typeface="Canva Sans Bold"/>
              </a:rPr>
              <a:t>Python (Pandas, MySQL connector): Data cleaning, manipulation.</a:t>
            </a:r>
          </a:p>
          <a:p>
            <a:pPr marL="626122" lvl="1" indent="-313061" algn="l">
              <a:lnSpc>
                <a:spcPts val="4060"/>
              </a:lnSpc>
              <a:buFont typeface="Arial"/>
              <a:buChar char="•"/>
            </a:pPr>
            <a:r>
              <a:rPr lang="en-US" sz="2400" b="1" dirty="0">
                <a:solidFill>
                  <a:srgbClr val="000000"/>
                </a:solidFill>
                <a:latin typeface="Canva Sans Bold"/>
                <a:ea typeface="Canva Sans Bold"/>
                <a:cs typeface="Canva Sans Bold"/>
                <a:sym typeface="Canva Sans Bold"/>
              </a:rPr>
              <a:t>MySQL: Data storage and querying.</a:t>
            </a:r>
          </a:p>
          <a:p>
            <a:pPr marL="626122" lvl="1" indent="-313061" algn="l">
              <a:lnSpc>
                <a:spcPts val="4060"/>
              </a:lnSpc>
              <a:buFont typeface="Arial"/>
              <a:buChar char="•"/>
            </a:pPr>
            <a:r>
              <a:rPr lang="en-US" sz="2400" b="1" dirty="0">
                <a:solidFill>
                  <a:srgbClr val="000000"/>
                </a:solidFill>
                <a:latin typeface="Canva Sans Bold"/>
                <a:ea typeface="Canva Sans Bold"/>
                <a:cs typeface="Canva Sans Bold"/>
                <a:sym typeface="Canva Sans Bold"/>
              </a:rPr>
              <a:t>VS Code: Development environment.</a:t>
            </a:r>
          </a:p>
          <a:p>
            <a:pPr marL="626122" lvl="1" indent="-313061" algn="l">
              <a:lnSpc>
                <a:spcPts val="4060"/>
              </a:lnSpc>
              <a:buFont typeface="Arial"/>
              <a:buChar char="•"/>
            </a:pPr>
            <a:r>
              <a:rPr lang="en-US" sz="2400" b="1" dirty="0" err="1">
                <a:solidFill>
                  <a:srgbClr val="000000"/>
                </a:solidFill>
                <a:latin typeface="Canva Sans Bold"/>
                <a:ea typeface="Canva Sans Bold"/>
                <a:cs typeface="Canva Sans Bold"/>
                <a:sym typeface="Canva Sans Bold"/>
              </a:rPr>
              <a:t>Streamlit</a:t>
            </a:r>
            <a:r>
              <a:rPr lang="en-US" sz="2400" b="1" dirty="0">
                <a:solidFill>
                  <a:srgbClr val="000000"/>
                </a:solidFill>
                <a:latin typeface="Canva Sans Bold"/>
                <a:ea typeface="Canva Sans Bold"/>
                <a:cs typeface="Canva Sans Bold"/>
                <a:sym typeface="Canva Sans Bold"/>
              </a:rPr>
              <a:t> : Visualizations</a:t>
            </a:r>
          </a:p>
          <a:p>
            <a:pPr marL="626122" lvl="1" indent="-313061" algn="l">
              <a:lnSpc>
                <a:spcPts val="4060"/>
              </a:lnSpc>
              <a:buFont typeface="Arial"/>
              <a:buChar char="•"/>
            </a:pPr>
            <a:r>
              <a:rPr lang="en-US" sz="2400" b="1" dirty="0">
                <a:solidFill>
                  <a:srgbClr val="000000"/>
                </a:solidFill>
                <a:latin typeface="Canva Sans Bold"/>
                <a:ea typeface="Canva Sans Bold"/>
                <a:cs typeface="Canva Sans Bold"/>
                <a:sym typeface="Canva Sans Bold"/>
              </a:rPr>
              <a:t>CSV Files: Data source for provider, receiver, food listings, claims.</a:t>
            </a:r>
          </a:p>
          <a:p>
            <a:pPr algn="l">
              <a:lnSpc>
                <a:spcPts val="4060"/>
              </a:lnSpc>
            </a:pPr>
            <a:r>
              <a:rPr lang="en-US" sz="2400" b="1" dirty="0">
                <a:solidFill>
                  <a:srgbClr val="000000"/>
                </a:solidFill>
                <a:latin typeface="Canva Sans Bold"/>
                <a:ea typeface="Canva Sans Bold"/>
                <a:cs typeface="Canva Sans Bold"/>
                <a:sym typeface="Canva Sans Bold"/>
              </a:rPr>
              <a:t>        Image Idea:</a:t>
            </a:r>
          </a:p>
          <a:p>
            <a:pPr algn="l">
              <a:lnSpc>
                <a:spcPts val="4060"/>
              </a:lnSpc>
            </a:pPr>
            <a:endParaRPr lang="en-US" sz="2400" b="1" dirty="0">
              <a:solidFill>
                <a:srgbClr val="000000"/>
              </a:solidFill>
              <a:latin typeface="Canva Sans Bold"/>
              <a:ea typeface="Canva Sans Bold"/>
              <a:cs typeface="Canva Sans Bold"/>
              <a:sym typeface="Canva Sans Bold"/>
            </a:endParaRPr>
          </a:p>
        </p:txBody>
      </p:sp>
      <p:sp>
        <p:nvSpPr>
          <p:cNvPr id="9" name="TextBox 9"/>
          <p:cNvSpPr txBox="1"/>
          <p:nvPr/>
        </p:nvSpPr>
        <p:spPr>
          <a:xfrm>
            <a:off x="-762000" y="5694709"/>
            <a:ext cx="18288000" cy="854402"/>
          </a:xfrm>
          <a:prstGeom prst="rect">
            <a:avLst/>
          </a:prstGeom>
        </p:spPr>
        <p:txBody>
          <a:bodyPr lIns="0" tIns="0" rIns="0" bIns="0" rtlCol="0" anchor="t">
            <a:spAutoFit/>
          </a:bodyPr>
          <a:lstStyle/>
          <a:p>
            <a:pPr algn="ctr">
              <a:lnSpc>
                <a:spcPts val="6981"/>
              </a:lnSpc>
            </a:pPr>
            <a:r>
              <a:rPr lang="en-US" sz="4987" b="1">
                <a:solidFill>
                  <a:srgbClr val="000000"/>
                </a:solidFill>
                <a:latin typeface="Canva Sans Bold"/>
                <a:ea typeface="Canva Sans Bold"/>
                <a:cs typeface="Canva Sans Bold"/>
                <a:sym typeface="Canva Sans Bold"/>
              </a:rPr>
              <a:t>Python + MySQL + CSV + Pandas +Streamlit</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C3E0E8"/>
        </a:solidFill>
        <a:effectLst/>
      </p:bgPr>
    </p:bg>
    <p:spTree>
      <p:nvGrpSpPr>
        <p:cNvPr id="1" name=""/>
        <p:cNvGrpSpPr/>
        <p:nvPr/>
      </p:nvGrpSpPr>
      <p:grpSpPr>
        <a:xfrm>
          <a:off x="0" y="0"/>
          <a:ext cx="0" cy="0"/>
          <a:chOff x="0" y="0"/>
          <a:chExt cx="0" cy="0"/>
        </a:xfrm>
      </p:grpSpPr>
      <p:sp>
        <p:nvSpPr>
          <p:cNvPr id="2" name="TextBox 2"/>
          <p:cNvSpPr txBox="1"/>
          <p:nvPr/>
        </p:nvSpPr>
        <p:spPr>
          <a:xfrm>
            <a:off x="2679788" y="2631728"/>
            <a:ext cx="14300857" cy="4956869"/>
          </a:xfrm>
          <a:prstGeom prst="rect">
            <a:avLst/>
          </a:prstGeom>
        </p:spPr>
        <p:txBody>
          <a:bodyPr lIns="0" tIns="0" rIns="0" bIns="0" rtlCol="0" anchor="t">
            <a:spAutoFit/>
          </a:bodyPr>
          <a:lstStyle/>
          <a:p>
            <a:pPr algn="l">
              <a:lnSpc>
                <a:spcPts val="4511"/>
              </a:lnSpc>
            </a:pPr>
            <a:r>
              <a:rPr lang="en-US" sz="3222" b="1">
                <a:solidFill>
                  <a:srgbClr val="000000"/>
                </a:solidFill>
                <a:latin typeface="Canva Sans Bold"/>
                <a:ea typeface="Canva Sans Bold"/>
                <a:cs typeface="Canva Sans Bold"/>
                <a:sym typeface="Canva Sans Bold"/>
              </a:rPr>
              <a:t>Content Table:</a:t>
            </a:r>
          </a:p>
          <a:p>
            <a:pPr algn="l">
              <a:lnSpc>
                <a:spcPts val="4511"/>
              </a:lnSpc>
            </a:pPr>
            <a:r>
              <a:rPr lang="en-US" sz="3222" b="1" u="sng">
                <a:solidFill>
                  <a:srgbClr val="000000"/>
                </a:solidFill>
                <a:latin typeface="Canva Sans Bold"/>
                <a:ea typeface="Canva Sans Bold"/>
                <a:cs typeface="Canva Sans Bold"/>
                <a:sym typeface="Canva Sans Bold"/>
              </a:rPr>
              <a:t>Dataset </a:t>
            </a:r>
            <a:r>
              <a:rPr lang="en-US" sz="3222" b="1">
                <a:solidFill>
                  <a:srgbClr val="000000"/>
                </a:solidFill>
                <a:latin typeface="Canva Sans Bold"/>
                <a:ea typeface="Canva Sans Bold"/>
                <a:cs typeface="Canva Sans Bold"/>
                <a:sym typeface="Canva Sans Bold"/>
              </a:rPr>
              <a:t>                                                                  </a:t>
            </a:r>
            <a:r>
              <a:rPr lang="en-US" sz="3222" b="1" u="sng">
                <a:solidFill>
                  <a:srgbClr val="000000"/>
                </a:solidFill>
                <a:latin typeface="Canva Sans Bold"/>
                <a:ea typeface="Canva Sans Bold"/>
                <a:cs typeface="Canva Sans Bold"/>
                <a:sym typeface="Canva Sans Bold"/>
              </a:rPr>
              <a:t>Description</a:t>
            </a:r>
          </a:p>
          <a:p>
            <a:pPr algn="l">
              <a:lnSpc>
                <a:spcPts val="1571"/>
              </a:lnSpc>
            </a:pPr>
            <a:endParaRPr lang="en-US" sz="3222" b="1" u="sng">
              <a:solidFill>
                <a:srgbClr val="000000"/>
              </a:solidFill>
              <a:latin typeface="Canva Sans Bold"/>
              <a:ea typeface="Canva Sans Bold"/>
              <a:cs typeface="Canva Sans Bold"/>
              <a:sym typeface="Canva Sans Bold"/>
            </a:endParaRPr>
          </a:p>
          <a:p>
            <a:pPr algn="l">
              <a:lnSpc>
                <a:spcPts val="4511"/>
              </a:lnSpc>
            </a:pPr>
            <a:r>
              <a:rPr lang="en-US" sz="3222" b="1">
                <a:solidFill>
                  <a:srgbClr val="000000"/>
                </a:solidFill>
                <a:latin typeface="Canva Sans Bold"/>
                <a:ea typeface="Canva Sans Bold"/>
                <a:cs typeface="Canva Sans Bold"/>
                <a:sym typeface="Canva Sans Bold"/>
              </a:rPr>
              <a:t>providers_data                                              Info about food providers  </a:t>
            </a:r>
          </a:p>
          <a:p>
            <a:pPr algn="l">
              <a:lnSpc>
                <a:spcPts val="1711"/>
              </a:lnSpc>
            </a:pPr>
            <a:r>
              <a:rPr lang="en-US" sz="1222" b="1">
                <a:solidFill>
                  <a:srgbClr val="000000"/>
                </a:solidFill>
                <a:latin typeface="Canva Sans Bold"/>
                <a:ea typeface="Canva Sans Bold"/>
                <a:cs typeface="Canva Sans Bold"/>
                <a:sym typeface="Canva Sans Bold"/>
              </a:rPr>
              <a:t>              </a:t>
            </a:r>
          </a:p>
          <a:p>
            <a:pPr algn="l">
              <a:lnSpc>
                <a:spcPts val="4511"/>
              </a:lnSpc>
            </a:pPr>
            <a:r>
              <a:rPr lang="en-US" sz="3222" b="1">
                <a:solidFill>
                  <a:srgbClr val="000000"/>
                </a:solidFill>
                <a:latin typeface="Canva Sans Bold"/>
                <a:ea typeface="Canva Sans Bold"/>
                <a:cs typeface="Canva Sans Bold"/>
                <a:sym typeface="Canva Sans Bold"/>
              </a:rPr>
              <a:t> receivers_data                                               Info about food receivers</a:t>
            </a:r>
          </a:p>
          <a:p>
            <a:pPr algn="l">
              <a:lnSpc>
                <a:spcPts val="2411"/>
              </a:lnSpc>
            </a:pPr>
            <a:endParaRPr lang="en-US" sz="3222" b="1">
              <a:solidFill>
                <a:srgbClr val="000000"/>
              </a:solidFill>
              <a:latin typeface="Canva Sans Bold"/>
              <a:ea typeface="Canva Sans Bold"/>
              <a:cs typeface="Canva Sans Bold"/>
              <a:sym typeface="Canva Sans Bold"/>
            </a:endParaRPr>
          </a:p>
          <a:p>
            <a:pPr algn="l">
              <a:lnSpc>
                <a:spcPts val="4511"/>
              </a:lnSpc>
            </a:pPr>
            <a:r>
              <a:rPr lang="en-US" sz="3222" b="1">
                <a:solidFill>
                  <a:srgbClr val="000000"/>
                </a:solidFill>
                <a:latin typeface="Canva Sans Bold"/>
                <a:ea typeface="Canva Sans Bold"/>
                <a:cs typeface="Canva Sans Bold"/>
                <a:sym typeface="Canva Sans Bold"/>
              </a:rPr>
              <a:t>food_listings                                                   Food available for donation</a:t>
            </a:r>
          </a:p>
          <a:p>
            <a:pPr algn="l">
              <a:lnSpc>
                <a:spcPts val="2131"/>
              </a:lnSpc>
            </a:pPr>
            <a:endParaRPr lang="en-US" sz="3222" b="1">
              <a:solidFill>
                <a:srgbClr val="000000"/>
              </a:solidFill>
              <a:latin typeface="Canva Sans Bold"/>
              <a:ea typeface="Canva Sans Bold"/>
              <a:cs typeface="Canva Sans Bold"/>
              <a:sym typeface="Canva Sans Bold"/>
            </a:endParaRPr>
          </a:p>
          <a:p>
            <a:pPr algn="l">
              <a:lnSpc>
                <a:spcPts val="4511"/>
              </a:lnSpc>
            </a:pPr>
            <a:r>
              <a:rPr lang="en-US" sz="3222" b="1">
                <a:solidFill>
                  <a:srgbClr val="000000"/>
                </a:solidFill>
                <a:latin typeface="Canva Sans Bold"/>
                <a:ea typeface="Canva Sans Bold"/>
                <a:cs typeface="Canva Sans Bold"/>
                <a:sym typeface="Canva Sans Bold"/>
              </a:rPr>
              <a:t>claims_data                                                     Who claimed what and when</a:t>
            </a:r>
          </a:p>
          <a:p>
            <a:pPr algn="l">
              <a:lnSpc>
                <a:spcPts val="4511"/>
              </a:lnSpc>
            </a:pPr>
            <a:endParaRPr lang="en-US" sz="3222" b="1">
              <a:solidFill>
                <a:srgbClr val="000000"/>
              </a:solidFill>
              <a:latin typeface="Canva Sans Bold"/>
              <a:ea typeface="Canva Sans Bold"/>
              <a:cs typeface="Canva Sans Bold"/>
              <a:sym typeface="Canva Sans Bold"/>
            </a:endParaRPr>
          </a:p>
        </p:txBody>
      </p:sp>
      <p:sp>
        <p:nvSpPr>
          <p:cNvPr id="3" name="Freeform 3"/>
          <p:cNvSpPr/>
          <p:nvPr/>
        </p:nvSpPr>
        <p:spPr>
          <a:xfrm>
            <a:off x="2679788" y="7324828"/>
            <a:ext cx="2419373" cy="2425841"/>
          </a:xfrm>
          <a:custGeom>
            <a:avLst/>
            <a:gdLst/>
            <a:ahLst/>
            <a:cxnLst/>
            <a:rect l="l" t="t" r="r" b="b"/>
            <a:pathLst>
              <a:path w="2419373" h="2425841">
                <a:moveTo>
                  <a:pt x="0" y="0"/>
                </a:moveTo>
                <a:lnTo>
                  <a:pt x="2419372" y="0"/>
                </a:lnTo>
                <a:lnTo>
                  <a:pt x="2419372" y="2425841"/>
                </a:lnTo>
                <a:lnTo>
                  <a:pt x="0" y="242584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4" name="Freeform 4"/>
          <p:cNvSpPr/>
          <p:nvPr/>
        </p:nvSpPr>
        <p:spPr>
          <a:xfrm>
            <a:off x="7070176" y="7324828"/>
            <a:ext cx="2536696" cy="2381958"/>
          </a:xfrm>
          <a:custGeom>
            <a:avLst/>
            <a:gdLst/>
            <a:ahLst/>
            <a:cxnLst/>
            <a:rect l="l" t="t" r="r" b="b"/>
            <a:pathLst>
              <a:path w="2536696" h="2381958">
                <a:moveTo>
                  <a:pt x="0" y="0"/>
                </a:moveTo>
                <a:lnTo>
                  <a:pt x="2536697" y="0"/>
                </a:lnTo>
                <a:lnTo>
                  <a:pt x="2536697" y="2381958"/>
                </a:lnTo>
                <a:lnTo>
                  <a:pt x="0" y="238195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5" name="Freeform 5"/>
          <p:cNvSpPr/>
          <p:nvPr/>
        </p:nvSpPr>
        <p:spPr>
          <a:xfrm>
            <a:off x="11578548" y="7324828"/>
            <a:ext cx="2547935" cy="2321169"/>
          </a:xfrm>
          <a:custGeom>
            <a:avLst/>
            <a:gdLst/>
            <a:ahLst/>
            <a:cxnLst/>
            <a:rect l="l" t="t" r="r" b="b"/>
            <a:pathLst>
              <a:path w="2547935" h="2321169">
                <a:moveTo>
                  <a:pt x="0" y="0"/>
                </a:moveTo>
                <a:lnTo>
                  <a:pt x="2547935" y="0"/>
                </a:lnTo>
                <a:lnTo>
                  <a:pt x="2547935" y="2321169"/>
                </a:lnTo>
                <a:lnTo>
                  <a:pt x="0" y="232116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6" name="TextBox 6"/>
          <p:cNvSpPr txBox="1"/>
          <p:nvPr/>
        </p:nvSpPr>
        <p:spPr>
          <a:xfrm>
            <a:off x="4816345" y="857250"/>
            <a:ext cx="8567387" cy="1566544"/>
          </a:xfrm>
          <a:prstGeom prst="rect">
            <a:avLst/>
          </a:prstGeom>
        </p:spPr>
        <p:txBody>
          <a:bodyPr lIns="0" tIns="0" rIns="0" bIns="0" rtlCol="0" anchor="t">
            <a:spAutoFit/>
          </a:bodyPr>
          <a:lstStyle/>
          <a:p>
            <a:pPr algn="ctr">
              <a:lnSpc>
                <a:spcPts val="12880"/>
              </a:lnSpc>
            </a:pPr>
            <a:r>
              <a:rPr lang="en-US" sz="9200" b="1" u="sng">
                <a:solidFill>
                  <a:srgbClr val="000000"/>
                </a:solidFill>
                <a:latin typeface="Canva Sans Bold"/>
                <a:ea typeface="Canva Sans Bold"/>
                <a:cs typeface="Canva Sans Bold"/>
                <a:sym typeface="Canva Sans Bold"/>
              </a:rPr>
              <a:t>Data Sources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C3E0E8"/>
        </a:solidFill>
        <a:effectLst/>
      </p:bgPr>
    </p:bg>
    <p:spTree>
      <p:nvGrpSpPr>
        <p:cNvPr id="1" name="">
          <a:extLst>
            <a:ext uri="{FF2B5EF4-FFF2-40B4-BE49-F238E27FC236}">
              <a16:creationId xmlns:a16="http://schemas.microsoft.com/office/drawing/2014/main" id="{0FD4BD83-52B5-307F-D763-A8F673CC9E43}"/>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5162E36A-D818-47A5-CADE-14CC98BE0ED9}"/>
              </a:ext>
            </a:extLst>
          </p:cNvPr>
          <p:cNvSpPr txBox="1"/>
          <p:nvPr/>
        </p:nvSpPr>
        <p:spPr>
          <a:xfrm>
            <a:off x="735756" y="2824993"/>
            <a:ext cx="16816487" cy="3452453"/>
          </a:xfrm>
          <a:prstGeom prst="rect">
            <a:avLst/>
          </a:prstGeom>
        </p:spPr>
        <p:txBody>
          <a:bodyPr lIns="0" tIns="0" rIns="0" bIns="0" rtlCol="0" anchor="t">
            <a:spAutoFit/>
          </a:bodyPr>
          <a:lstStyle/>
          <a:p>
            <a:pPr algn="just">
              <a:lnSpc>
                <a:spcPts val="5532"/>
              </a:lnSpc>
            </a:pPr>
            <a:r>
              <a:rPr lang="en-US" sz="3951" b="1" dirty="0">
                <a:solidFill>
                  <a:srgbClr val="000000"/>
                </a:solidFill>
                <a:latin typeface="Canva Sans Bold"/>
                <a:ea typeface="Canva Sans Bold"/>
                <a:cs typeface="Canva Sans Bold"/>
                <a:sym typeface="Canva Sans Bold"/>
              </a:rPr>
              <a:t>Content:</a:t>
            </a:r>
          </a:p>
          <a:p>
            <a:pPr marL="853162" lvl="1" indent="-426581" algn="just">
              <a:lnSpc>
                <a:spcPts val="5532"/>
              </a:lnSpc>
              <a:buFont typeface="Arial"/>
              <a:buChar char="•"/>
            </a:pPr>
            <a:r>
              <a:rPr lang="en-US" sz="3951" b="1" dirty="0">
                <a:solidFill>
                  <a:srgbClr val="000000"/>
                </a:solidFill>
                <a:latin typeface="Canva Sans Bold"/>
                <a:ea typeface="Canva Sans Bold"/>
                <a:cs typeface="Canva Sans Bold"/>
                <a:sym typeface="Canva Sans Bold"/>
              </a:rPr>
              <a:t>Used .</a:t>
            </a:r>
            <a:r>
              <a:rPr lang="en-US" sz="3951" b="1" dirty="0" err="1">
                <a:solidFill>
                  <a:srgbClr val="000000"/>
                </a:solidFill>
                <a:latin typeface="Canva Sans Bold"/>
                <a:ea typeface="Canva Sans Bold"/>
                <a:cs typeface="Canva Sans Bold"/>
                <a:sym typeface="Canva Sans Bold"/>
              </a:rPr>
              <a:t>isnull</a:t>
            </a:r>
            <a:r>
              <a:rPr lang="en-US" sz="3951" b="1" dirty="0">
                <a:solidFill>
                  <a:srgbClr val="000000"/>
                </a:solidFill>
                <a:latin typeface="Canva Sans Bold"/>
                <a:ea typeface="Canva Sans Bold"/>
                <a:cs typeface="Canva Sans Bold"/>
                <a:sym typeface="Canva Sans Bold"/>
              </a:rPr>
              <a:t>().sum() and .</a:t>
            </a:r>
            <a:r>
              <a:rPr lang="en-US" sz="3951" b="1" dirty="0" err="1">
                <a:solidFill>
                  <a:srgbClr val="000000"/>
                </a:solidFill>
                <a:latin typeface="Canva Sans Bold"/>
                <a:ea typeface="Canva Sans Bold"/>
                <a:cs typeface="Canva Sans Bold"/>
                <a:sym typeface="Canva Sans Bold"/>
              </a:rPr>
              <a:t>fillna</a:t>
            </a:r>
            <a:r>
              <a:rPr lang="en-US" sz="3951" b="1" dirty="0">
                <a:solidFill>
                  <a:srgbClr val="000000"/>
                </a:solidFill>
                <a:latin typeface="Canva Sans Bold"/>
                <a:ea typeface="Canva Sans Bold"/>
                <a:cs typeface="Canva Sans Bold"/>
                <a:sym typeface="Canva Sans Bold"/>
              </a:rPr>
              <a:t>('') to handle missing data.</a:t>
            </a:r>
          </a:p>
          <a:p>
            <a:pPr marL="853162" lvl="1" indent="-426581" algn="just">
              <a:lnSpc>
                <a:spcPts val="5532"/>
              </a:lnSpc>
              <a:buFont typeface="Arial"/>
              <a:buChar char="•"/>
            </a:pPr>
            <a:r>
              <a:rPr lang="en-US" sz="3951" b="1" dirty="0">
                <a:solidFill>
                  <a:srgbClr val="000000"/>
                </a:solidFill>
                <a:latin typeface="Canva Sans Bold"/>
                <a:ea typeface="Canva Sans Bold"/>
                <a:cs typeface="Canva Sans Bold"/>
                <a:sym typeface="Canva Sans Bold"/>
              </a:rPr>
              <a:t>Verified data types using .info().</a:t>
            </a:r>
          </a:p>
          <a:p>
            <a:pPr marL="853162" lvl="1" indent="-426581" algn="just">
              <a:lnSpc>
                <a:spcPts val="5532"/>
              </a:lnSpc>
              <a:buFont typeface="Arial"/>
              <a:buChar char="•"/>
            </a:pPr>
            <a:r>
              <a:rPr lang="en-US" sz="3951" b="1" dirty="0">
                <a:solidFill>
                  <a:srgbClr val="000000"/>
                </a:solidFill>
                <a:latin typeface="Canva Sans Bold"/>
                <a:ea typeface="Canva Sans Bold"/>
                <a:cs typeface="Canva Sans Bold"/>
                <a:sym typeface="Canva Sans Bold"/>
              </a:rPr>
              <a:t>Normalized column data for consistency before database import.</a:t>
            </a:r>
          </a:p>
          <a:p>
            <a:pPr algn="just">
              <a:lnSpc>
                <a:spcPts val="5532"/>
              </a:lnSpc>
            </a:pPr>
            <a:endParaRPr lang="en-US" sz="3951" b="1" dirty="0">
              <a:solidFill>
                <a:srgbClr val="000000"/>
              </a:solidFill>
              <a:latin typeface="Canva Sans Bold"/>
              <a:ea typeface="Canva Sans Bold"/>
              <a:cs typeface="Canva Sans Bold"/>
              <a:sym typeface="Canva Sans Bold"/>
            </a:endParaRPr>
          </a:p>
        </p:txBody>
      </p:sp>
      <p:sp>
        <p:nvSpPr>
          <p:cNvPr id="4" name="Freeform 4">
            <a:extLst>
              <a:ext uri="{FF2B5EF4-FFF2-40B4-BE49-F238E27FC236}">
                <a16:creationId xmlns:a16="http://schemas.microsoft.com/office/drawing/2014/main" id="{F4C4953A-D50E-ED23-FBAC-877B8C21F7AA}"/>
              </a:ext>
            </a:extLst>
          </p:cNvPr>
          <p:cNvSpPr/>
          <p:nvPr/>
        </p:nvSpPr>
        <p:spPr>
          <a:xfrm>
            <a:off x="10550769" y="7277100"/>
            <a:ext cx="2617596" cy="2620108"/>
          </a:xfrm>
          <a:custGeom>
            <a:avLst/>
            <a:gdLst/>
            <a:ahLst/>
            <a:cxnLst/>
            <a:rect l="l" t="t" r="r" b="b"/>
            <a:pathLst>
              <a:path w="3965874" h="3619762">
                <a:moveTo>
                  <a:pt x="0" y="0"/>
                </a:moveTo>
                <a:lnTo>
                  <a:pt x="3965875" y="0"/>
                </a:lnTo>
                <a:lnTo>
                  <a:pt x="3965875" y="3619762"/>
                </a:lnTo>
                <a:lnTo>
                  <a:pt x="0" y="361976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5" name="TextBox 5">
            <a:extLst>
              <a:ext uri="{FF2B5EF4-FFF2-40B4-BE49-F238E27FC236}">
                <a16:creationId xmlns:a16="http://schemas.microsoft.com/office/drawing/2014/main" id="{7D669C14-3879-AE78-6C28-ECB62E872614}"/>
              </a:ext>
            </a:extLst>
          </p:cNvPr>
          <p:cNvSpPr txBox="1"/>
          <p:nvPr/>
        </p:nvSpPr>
        <p:spPr>
          <a:xfrm>
            <a:off x="1973346" y="554648"/>
            <a:ext cx="13571453" cy="1592580"/>
          </a:xfrm>
          <a:prstGeom prst="rect">
            <a:avLst/>
          </a:prstGeom>
        </p:spPr>
        <p:txBody>
          <a:bodyPr wrap="square" lIns="0" tIns="0" rIns="0" bIns="0" rtlCol="0" anchor="t">
            <a:spAutoFit/>
          </a:bodyPr>
          <a:lstStyle/>
          <a:p>
            <a:pPr algn="ctr">
              <a:lnSpc>
                <a:spcPts val="13019"/>
              </a:lnSpc>
            </a:pPr>
            <a:r>
              <a:rPr lang="en-US" sz="9300" b="1" u="sng" dirty="0">
                <a:solidFill>
                  <a:srgbClr val="000000"/>
                </a:solidFill>
                <a:latin typeface="Canva Sans Bold"/>
                <a:ea typeface="Canva Sans Bold"/>
                <a:cs typeface="Canva Sans Bold"/>
                <a:sym typeface="Canva Sans Bold"/>
              </a:rPr>
              <a:t>🧼 Data Preprocessing</a:t>
            </a:r>
          </a:p>
        </p:txBody>
      </p:sp>
      <p:pic>
        <p:nvPicPr>
          <p:cNvPr id="6" name="Picture 5" descr="A screenshot of a computer&#10;&#10;AI-generated content may be incorrect.">
            <a:extLst>
              <a:ext uri="{FF2B5EF4-FFF2-40B4-BE49-F238E27FC236}">
                <a16:creationId xmlns:a16="http://schemas.microsoft.com/office/drawing/2014/main" id="{D2CFFA04-A648-6DB2-C3C0-F8CBCCBF42B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0600" y="6277446"/>
            <a:ext cx="16306799" cy="4009554"/>
          </a:xfrm>
          <a:prstGeom prst="rect">
            <a:avLst/>
          </a:prstGeom>
        </p:spPr>
      </p:pic>
    </p:spTree>
    <p:extLst>
      <p:ext uri="{BB962C8B-B14F-4D97-AF65-F5344CB8AC3E}">
        <p14:creationId xmlns:p14="http://schemas.microsoft.com/office/powerpoint/2010/main" val="30866171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C3E0E8"/>
        </a:solidFill>
        <a:effectLst/>
      </p:bgPr>
    </p:bg>
    <p:spTree>
      <p:nvGrpSpPr>
        <p:cNvPr id="1" name=""/>
        <p:cNvGrpSpPr/>
        <p:nvPr/>
      </p:nvGrpSpPr>
      <p:grpSpPr>
        <a:xfrm>
          <a:off x="0" y="0"/>
          <a:ext cx="0" cy="0"/>
          <a:chOff x="0" y="0"/>
          <a:chExt cx="0" cy="0"/>
        </a:xfrm>
      </p:grpSpPr>
      <p:sp>
        <p:nvSpPr>
          <p:cNvPr id="2" name="TextBox 2"/>
          <p:cNvSpPr txBox="1"/>
          <p:nvPr/>
        </p:nvSpPr>
        <p:spPr>
          <a:xfrm>
            <a:off x="3089763" y="2547669"/>
            <a:ext cx="12508874" cy="5506720"/>
          </a:xfrm>
          <a:prstGeom prst="rect">
            <a:avLst/>
          </a:prstGeom>
        </p:spPr>
        <p:txBody>
          <a:bodyPr lIns="0" tIns="0" rIns="0" bIns="0" rtlCol="0" anchor="t">
            <a:spAutoFit/>
          </a:bodyPr>
          <a:lstStyle/>
          <a:p>
            <a:pPr algn="l">
              <a:lnSpc>
                <a:spcPts val="7279"/>
              </a:lnSpc>
            </a:pPr>
            <a:r>
              <a:rPr lang="en-US" sz="5199" b="1">
                <a:solidFill>
                  <a:srgbClr val="000000"/>
                </a:solidFill>
                <a:latin typeface="Canva Sans Bold"/>
                <a:ea typeface="Canva Sans Bold"/>
                <a:cs typeface="Canva Sans Bold"/>
                <a:sym typeface="Canva Sans Bold"/>
              </a:rPr>
              <a:t>Tables Created:</a:t>
            </a:r>
          </a:p>
          <a:p>
            <a:pPr marL="1122679" lvl="1" indent="-561340" algn="l">
              <a:lnSpc>
                <a:spcPts val="7279"/>
              </a:lnSpc>
              <a:buFont typeface="Arial"/>
              <a:buChar char="•"/>
            </a:pPr>
            <a:r>
              <a:rPr lang="en-US" sz="5199" b="1">
                <a:solidFill>
                  <a:srgbClr val="000000"/>
                </a:solidFill>
                <a:latin typeface="Canva Sans Bold"/>
                <a:ea typeface="Canva Sans Bold"/>
                <a:cs typeface="Canva Sans Bold"/>
                <a:sym typeface="Canva Sans Bold"/>
              </a:rPr>
              <a:t>giver – Food providers</a:t>
            </a:r>
          </a:p>
          <a:p>
            <a:pPr marL="1122679" lvl="1" indent="-561340" algn="l">
              <a:lnSpc>
                <a:spcPts val="7279"/>
              </a:lnSpc>
              <a:buFont typeface="Arial"/>
              <a:buChar char="•"/>
            </a:pPr>
            <a:r>
              <a:rPr lang="en-US" sz="5199" b="1">
                <a:solidFill>
                  <a:srgbClr val="000000"/>
                </a:solidFill>
                <a:latin typeface="Canva Sans Bold"/>
                <a:ea typeface="Canva Sans Bold"/>
                <a:cs typeface="Canva Sans Bold"/>
                <a:sym typeface="Canva Sans Bold"/>
              </a:rPr>
              <a:t>target – Receivers</a:t>
            </a:r>
          </a:p>
          <a:p>
            <a:pPr marL="1122679" lvl="1" indent="-561340" algn="l">
              <a:lnSpc>
                <a:spcPts val="7279"/>
              </a:lnSpc>
              <a:buFont typeface="Arial"/>
              <a:buChar char="•"/>
            </a:pPr>
            <a:r>
              <a:rPr lang="en-US" sz="5199" b="1">
                <a:solidFill>
                  <a:srgbClr val="000000"/>
                </a:solidFill>
                <a:latin typeface="Canva Sans Bold"/>
                <a:ea typeface="Canva Sans Bold"/>
                <a:cs typeface="Canva Sans Bold"/>
                <a:sym typeface="Canva Sans Bold"/>
              </a:rPr>
              <a:t>provisions – Food listings</a:t>
            </a:r>
          </a:p>
          <a:p>
            <a:pPr marL="1122679" lvl="1" indent="-561340" algn="l">
              <a:lnSpc>
                <a:spcPts val="7279"/>
              </a:lnSpc>
              <a:buFont typeface="Arial"/>
              <a:buChar char="•"/>
            </a:pPr>
            <a:r>
              <a:rPr lang="en-US" sz="5199" b="1">
                <a:solidFill>
                  <a:srgbClr val="000000"/>
                </a:solidFill>
                <a:latin typeface="Canva Sans Bold"/>
                <a:ea typeface="Canva Sans Bold"/>
                <a:cs typeface="Canva Sans Bold"/>
                <a:sym typeface="Canva Sans Bold"/>
              </a:rPr>
              <a:t>petitions – Claims made</a:t>
            </a:r>
          </a:p>
          <a:p>
            <a:pPr algn="l">
              <a:lnSpc>
                <a:spcPts val="7279"/>
              </a:lnSpc>
            </a:pPr>
            <a:endParaRPr lang="en-US" sz="5199" b="1">
              <a:solidFill>
                <a:srgbClr val="000000"/>
              </a:solidFill>
              <a:latin typeface="Canva Sans Bold"/>
              <a:ea typeface="Canva Sans Bold"/>
              <a:cs typeface="Canva Sans Bold"/>
              <a:sym typeface="Canva Sans Bold"/>
            </a:endParaRPr>
          </a:p>
        </p:txBody>
      </p:sp>
      <p:sp>
        <p:nvSpPr>
          <p:cNvPr id="3" name="Freeform 3"/>
          <p:cNvSpPr/>
          <p:nvPr/>
        </p:nvSpPr>
        <p:spPr>
          <a:xfrm>
            <a:off x="14050840" y="5143500"/>
            <a:ext cx="2576146" cy="2576146"/>
          </a:xfrm>
          <a:custGeom>
            <a:avLst/>
            <a:gdLst/>
            <a:ahLst/>
            <a:cxnLst/>
            <a:rect l="l" t="t" r="r" b="b"/>
            <a:pathLst>
              <a:path w="2576146" h="2576146">
                <a:moveTo>
                  <a:pt x="0" y="0"/>
                </a:moveTo>
                <a:lnTo>
                  <a:pt x="2576147" y="0"/>
                </a:lnTo>
                <a:lnTo>
                  <a:pt x="2576147" y="2576146"/>
                </a:lnTo>
                <a:lnTo>
                  <a:pt x="0" y="257614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4" name="Freeform 4"/>
          <p:cNvSpPr/>
          <p:nvPr/>
        </p:nvSpPr>
        <p:spPr>
          <a:xfrm>
            <a:off x="14050840" y="2423794"/>
            <a:ext cx="2546838" cy="2546838"/>
          </a:xfrm>
          <a:custGeom>
            <a:avLst/>
            <a:gdLst/>
            <a:ahLst/>
            <a:cxnLst/>
            <a:rect l="l" t="t" r="r" b="b"/>
            <a:pathLst>
              <a:path w="2546838" h="2546838">
                <a:moveTo>
                  <a:pt x="0" y="0"/>
                </a:moveTo>
                <a:lnTo>
                  <a:pt x="2546839" y="0"/>
                </a:lnTo>
                <a:lnTo>
                  <a:pt x="2546839" y="2546839"/>
                </a:lnTo>
                <a:lnTo>
                  <a:pt x="0" y="254683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5" name="TextBox 5"/>
          <p:cNvSpPr txBox="1"/>
          <p:nvPr/>
        </p:nvSpPr>
        <p:spPr>
          <a:xfrm>
            <a:off x="3089763" y="857250"/>
            <a:ext cx="11639550" cy="1524520"/>
          </a:xfrm>
          <a:prstGeom prst="rect">
            <a:avLst/>
          </a:prstGeom>
        </p:spPr>
        <p:txBody>
          <a:bodyPr lIns="0" tIns="0" rIns="0" bIns="0" rtlCol="0" anchor="t">
            <a:spAutoFit/>
          </a:bodyPr>
          <a:lstStyle/>
          <a:p>
            <a:pPr>
              <a:lnSpc>
                <a:spcPts val="12880"/>
              </a:lnSpc>
            </a:pPr>
            <a:r>
              <a:rPr lang="en-US" sz="8800" b="1" u="sng" dirty="0">
                <a:solidFill>
                  <a:srgbClr val="000000"/>
                </a:solidFill>
                <a:latin typeface="Canva Sans Bold"/>
                <a:ea typeface="Canva Sans Bold"/>
                <a:cs typeface="Canva Sans Bold"/>
                <a:sym typeface="Canva Sans Bold"/>
              </a:rPr>
              <a:t>🗃 Database Schema</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C3E0E8"/>
        </a:solidFill>
        <a:effectLst/>
      </p:bgPr>
    </p:bg>
    <p:spTree>
      <p:nvGrpSpPr>
        <p:cNvPr id="1" name=""/>
        <p:cNvGrpSpPr/>
        <p:nvPr/>
      </p:nvGrpSpPr>
      <p:grpSpPr>
        <a:xfrm>
          <a:off x="0" y="0"/>
          <a:ext cx="0" cy="0"/>
          <a:chOff x="0" y="0"/>
          <a:chExt cx="0" cy="0"/>
        </a:xfrm>
      </p:grpSpPr>
      <p:sp>
        <p:nvSpPr>
          <p:cNvPr id="2" name="Freeform 2"/>
          <p:cNvSpPr/>
          <p:nvPr/>
        </p:nvSpPr>
        <p:spPr>
          <a:xfrm>
            <a:off x="2154675" y="410349"/>
            <a:ext cx="10806658" cy="8847951"/>
          </a:xfrm>
          <a:custGeom>
            <a:avLst/>
            <a:gdLst/>
            <a:ahLst/>
            <a:cxnLst/>
            <a:rect l="l" t="t" r="r" b="b"/>
            <a:pathLst>
              <a:path w="10806658" h="8847951">
                <a:moveTo>
                  <a:pt x="0" y="0"/>
                </a:moveTo>
                <a:lnTo>
                  <a:pt x="10806658" y="0"/>
                </a:lnTo>
                <a:lnTo>
                  <a:pt x="10806658" y="8847951"/>
                </a:lnTo>
                <a:lnTo>
                  <a:pt x="0" y="8847951"/>
                </a:lnTo>
                <a:lnTo>
                  <a:pt x="0" y="0"/>
                </a:lnTo>
                <a:close/>
              </a:path>
            </a:pathLst>
          </a:custGeom>
          <a:blipFill>
            <a:blip r:embed="rId2">
              <a:alphaModFix amt="21999"/>
            </a:blip>
            <a:stretch>
              <a:fillRect/>
            </a:stretch>
          </a:blipFill>
        </p:spPr>
        <p:txBody>
          <a:bodyPr/>
          <a:lstStyle/>
          <a:p>
            <a:endParaRPr lang="en-IN"/>
          </a:p>
        </p:txBody>
      </p:sp>
      <p:sp>
        <p:nvSpPr>
          <p:cNvPr id="3" name="TextBox 3"/>
          <p:cNvSpPr txBox="1"/>
          <p:nvPr/>
        </p:nvSpPr>
        <p:spPr>
          <a:xfrm>
            <a:off x="1657350" y="866775"/>
            <a:ext cx="15601950" cy="1434459"/>
          </a:xfrm>
          <a:prstGeom prst="rect">
            <a:avLst/>
          </a:prstGeom>
        </p:spPr>
        <p:txBody>
          <a:bodyPr lIns="0" tIns="0" rIns="0" bIns="0" rtlCol="0" anchor="t">
            <a:spAutoFit/>
          </a:bodyPr>
          <a:lstStyle/>
          <a:p>
            <a:pPr algn="ctr">
              <a:lnSpc>
                <a:spcPts val="11760"/>
              </a:lnSpc>
            </a:pPr>
            <a:r>
              <a:rPr lang="en-US" sz="8400" b="1" u="sng">
                <a:solidFill>
                  <a:srgbClr val="000000"/>
                </a:solidFill>
                <a:latin typeface="Canva Sans Bold"/>
                <a:ea typeface="Canva Sans Bold"/>
                <a:cs typeface="Canva Sans Bold"/>
                <a:sym typeface="Canva Sans Bold"/>
              </a:rPr>
              <a:t>🔍 Key SQL Queries &amp; Insights</a:t>
            </a:r>
          </a:p>
        </p:txBody>
      </p:sp>
      <p:sp>
        <p:nvSpPr>
          <p:cNvPr id="4" name="TextBox 4"/>
          <p:cNvSpPr txBox="1"/>
          <p:nvPr/>
        </p:nvSpPr>
        <p:spPr>
          <a:xfrm>
            <a:off x="1657350" y="2688712"/>
            <a:ext cx="15307668" cy="5506720"/>
          </a:xfrm>
          <a:prstGeom prst="rect">
            <a:avLst/>
          </a:prstGeom>
        </p:spPr>
        <p:txBody>
          <a:bodyPr lIns="0" tIns="0" rIns="0" bIns="0" rtlCol="0" anchor="t">
            <a:spAutoFit/>
          </a:bodyPr>
          <a:lstStyle/>
          <a:p>
            <a:pPr algn="l">
              <a:lnSpc>
                <a:spcPts val="7279"/>
              </a:lnSpc>
            </a:pPr>
            <a:r>
              <a:rPr lang="en-US" sz="5199" b="1">
                <a:solidFill>
                  <a:srgbClr val="000000"/>
                </a:solidFill>
                <a:latin typeface="Canva Sans Bold"/>
                <a:ea typeface="Canva Sans Bold"/>
                <a:cs typeface="Canva Sans Bold"/>
                <a:sym typeface="Canva Sans Bold"/>
              </a:rPr>
              <a:t>Content (with small summaries):</a:t>
            </a:r>
          </a:p>
          <a:p>
            <a:pPr marL="1122679" lvl="1" indent="-561340" algn="l">
              <a:lnSpc>
                <a:spcPts val="7279"/>
              </a:lnSpc>
              <a:buFont typeface="Arial"/>
              <a:buChar char="•"/>
            </a:pPr>
            <a:r>
              <a:rPr lang="en-US" sz="5199" b="1">
                <a:solidFill>
                  <a:srgbClr val="000000"/>
                </a:solidFill>
                <a:latin typeface="Canva Sans Bold"/>
                <a:ea typeface="Canva Sans Bold"/>
                <a:cs typeface="Canva Sans Bold"/>
                <a:sym typeface="Canva Sans Bold"/>
              </a:rPr>
              <a:t>Top contributing food provider types.</a:t>
            </a:r>
          </a:p>
          <a:p>
            <a:pPr marL="1122679" lvl="1" indent="-561340" algn="l">
              <a:lnSpc>
                <a:spcPts val="7279"/>
              </a:lnSpc>
              <a:buFont typeface="Arial"/>
              <a:buChar char="•"/>
            </a:pPr>
            <a:r>
              <a:rPr lang="en-US" sz="5199" b="1">
                <a:solidFill>
                  <a:srgbClr val="000000"/>
                </a:solidFill>
                <a:latin typeface="Canva Sans Bold"/>
                <a:ea typeface="Canva Sans Bold"/>
                <a:cs typeface="Canva Sans Bold"/>
                <a:sym typeface="Canva Sans Bold"/>
              </a:rPr>
              <a:t>Cities with highest receivers.</a:t>
            </a:r>
          </a:p>
          <a:p>
            <a:pPr marL="1122679" lvl="1" indent="-561340" algn="l">
              <a:lnSpc>
                <a:spcPts val="7279"/>
              </a:lnSpc>
              <a:buFont typeface="Arial"/>
              <a:buChar char="•"/>
            </a:pPr>
            <a:r>
              <a:rPr lang="en-US" sz="5199" b="1">
                <a:solidFill>
                  <a:srgbClr val="000000"/>
                </a:solidFill>
                <a:latin typeface="Canva Sans Bold"/>
                <a:ea typeface="Canva Sans Bold"/>
                <a:cs typeface="Canva Sans Bold"/>
                <a:sym typeface="Canva Sans Bold"/>
              </a:rPr>
              <a:t>Quantity and type of food claimed/donated.</a:t>
            </a:r>
          </a:p>
          <a:p>
            <a:pPr marL="1122679" lvl="1" indent="-561340" algn="l">
              <a:lnSpc>
                <a:spcPts val="7279"/>
              </a:lnSpc>
              <a:buFont typeface="Arial"/>
              <a:buChar char="•"/>
            </a:pPr>
            <a:r>
              <a:rPr lang="en-US" sz="5199" b="1">
                <a:solidFill>
                  <a:srgbClr val="000000"/>
                </a:solidFill>
                <a:latin typeface="Canva Sans Bold"/>
                <a:ea typeface="Canva Sans Bold"/>
                <a:cs typeface="Canva Sans Bold"/>
                <a:sym typeface="Canva Sans Bold"/>
              </a:rPr>
              <a:t>Food items nearing expiry and unclaimed.</a:t>
            </a:r>
          </a:p>
          <a:p>
            <a:pPr algn="l">
              <a:lnSpc>
                <a:spcPts val="7279"/>
              </a:lnSpc>
            </a:pPr>
            <a:endParaRPr lang="en-US" sz="5199" b="1">
              <a:solidFill>
                <a:srgbClr val="000000"/>
              </a:solidFill>
              <a:latin typeface="Canva Sans Bold"/>
              <a:ea typeface="Canva Sans Bold"/>
              <a:cs typeface="Canva Sans Bold"/>
              <a:sym typeface="Canva Sans Bo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C3E0E8"/>
        </a:solidFill>
        <a:effectLst/>
      </p:bgPr>
    </p:bg>
    <p:spTree>
      <p:nvGrpSpPr>
        <p:cNvPr id="1" name="">
          <a:extLst>
            <a:ext uri="{FF2B5EF4-FFF2-40B4-BE49-F238E27FC236}">
              <a16:creationId xmlns:a16="http://schemas.microsoft.com/office/drawing/2014/main" id="{1FC9B871-EBC7-94B9-CD0B-A3F8C849CECD}"/>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22DEBA80-82BD-1139-90F3-62E765A7E8B8}"/>
              </a:ext>
            </a:extLst>
          </p:cNvPr>
          <p:cNvSpPr/>
          <p:nvPr/>
        </p:nvSpPr>
        <p:spPr>
          <a:xfrm>
            <a:off x="2154675" y="410349"/>
            <a:ext cx="10806658" cy="8847951"/>
          </a:xfrm>
          <a:custGeom>
            <a:avLst/>
            <a:gdLst/>
            <a:ahLst/>
            <a:cxnLst/>
            <a:rect l="l" t="t" r="r" b="b"/>
            <a:pathLst>
              <a:path w="10806658" h="8847951">
                <a:moveTo>
                  <a:pt x="0" y="0"/>
                </a:moveTo>
                <a:lnTo>
                  <a:pt x="10806658" y="0"/>
                </a:lnTo>
                <a:lnTo>
                  <a:pt x="10806658" y="8847951"/>
                </a:lnTo>
                <a:lnTo>
                  <a:pt x="0" y="8847951"/>
                </a:lnTo>
                <a:lnTo>
                  <a:pt x="0" y="0"/>
                </a:lnTo>
                <a:close/>
              </a:path>
            </a:pathLst>
          </a:custGeom>
          <a:blipFill>
            <a:blip r:embed="rId2">
              <a:alphaModFix amt="21999"/>
            </a:blip>
            <a:stretch>
              <a:fillRect/>
            </a:stretch>
          </a:blipFill>
        </p:spPr>
        <p:txBody>
          <a:bodyPr/>
          <a:lstStyle/>
          <a:p>
            <a:endParaRPr lang="en-IN"/>
          </a:p>
        </p:txBody>
      </p:sp>
      <p:sp>
        <p:nvSpPr>
          <p:cNvPr id="3" name="TextBox 3">
            <a:extLst>
              <a:ext uri="{FF2B5EF4-FFF2-40B4-BE49-F238E27FC236}">
                <a16:creationId xmlns:a16="http://schemas.microsoft.com/office/drawing/2014/main" id="{B5EB6BF2-23E7-4A89-9C5D-6EEA3196390B}"/>
              </a:ext>
            </a:extLst>
          </p:cNvPr>
          <p:cNvSpPr txBox="1"/>
          <p:nvPr/>
        </p:nvSpPr>
        <p:spPr>
          <a:xfrm>
            <a:off x="1657350" y="866775"/>
            <a:ext cx="15601950" cy="1434459"/>
          </a:xfrm>
          <a:prstGeom prst="rect">
            <a:avLst/>
          </a:prstGeom>
        </p:spPr>
        <p:txBody>
          <a:bodyPr lIns="0" tIns="0" rIns="0" bIns="0" rtlCol="0" anchor="t">
            <a:spAutoFit/>
          </a:bodyPr>
          <a:lstStyle/>
          <a:p>
            <a:pPr algn="ctr">
              <a:lnSpc>
                <a:spcPts val="11760"/>
              </a:lnSpc>
            </a:pPr>
            <a:r>
              <a:rPr lang="en-US" sz="8400" b="1" u="sng">
                <a:solidFill>
                  <a:srgbClr val="000000"/>
                </a:solidFill>
                <a:latin typeface="Canva Sans Bold"/>
                <a:ea typeface="Canva Sans Bold"/>
                <a:cs typeface="Canva Sans Bold"/>
                <a:sym typeface="Canva Sans Bold"/>
              </a:rPr>
              <a:t>🔍 Key SQL Queries &amp; Insights</a:t>
            </a:r>
          </a:p>
        </p:txBody>
      </p:sp>
      <p:pic>
        <p:nvPicPr>
          <p:cNvPr id="6" name="Picture 5" descr="A screenshot of a computer program&#10;&#10;AI-generated content may be incorrect.">
            <a:extLst>
              <a:ext uri="{FF2B5EF4-FFF2-40B4-BE49-F238E27FC236}">
                <a16:creationId xmlns:a16="http://schemas.microsoft.com/office/drawing/2014/main" id="{DBA81867-15EF-1307-AFB9-3A9F08CBE8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39200" y="2120876"/>
            <a:ext cx="9448800" cy="7593850"/>
          </a:xfrm>
          <a:prstGeom prst="rect">
            <a:avLst/>
          </a:prstGeom>
        </p:spPr>
      </p:pic>
      <p:pic>
        <p:nvPicPr>
          <p:cNvPr id="10" name="Picture 9" descr="A screenshot of a computer program&#10;&#10;AI-generated content may be incorrect.">
            <a:extLst>
              <a:ext uri="{FF2B5EF4-FFF2-40B4-BE49-F238E27FC236}">
                <a16:creationId xmlns:a16="http://schemas.microsoft.com/office/drawing/2014/main" id="{EDDFEECC-47E8-1E74-FC1F-46C179297FC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093662"/>
            <a:ext cx="8600082" cy="7621064"/>
          </a:xfrm>
          <a:prstGeom prst="rect">
            <a:avLst/>
          </a:prstGeom>
        </p:spPr>
      </p:pic>
    </p:spTree>
    <p:extLst>
      <p:ext uri="{BB962C8B-B14F-4D97-AF65-F5344CB8AC3E}">
        <p14:creationId xmlns:p14="http://schemas.microsoft.com/office/powerpoint/2010/main" val="37309866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C3E0E8"/>
        </a:solidFill>
        <a:effectLst/>
      </p:bgPr>
    </p:bg>
    <p:spTree>
      <p:nvGrpSpPr>
        <p:cNvPr id="1" name=""/>
        <p:cNvGrpSpPr/>
        <p:nvPr/>
      </p:nvGrpSpPr>
      <p:grpSpPr>
        <a:xfrm>
          <a:off x="0" y="0"/>
          <a:ext cx="0" cy="0"/>
          <a:chOff x="0" y="0"/>
          <a:chExt cx="0" cy="0"/>
        </a:xfrm>
      </p:grpSpPr>
      <p:sp>
        <p:nvSpPr>
          <p:cNvPr id="2" name="TextBox 2"/>
          <p:cNvSpPr txBox="1"/>
          <p:nvPr/>
        </p:nvSpPr>
        <p:spPr>
          <a:xfrm>
            <a:off x="618629" y="2542174"/>
            <a:ext cx="17669371" cy="5506720"/>
          </a:xfrm>
          <a:prstGeom prst="rect">
            <a:avLst/>
          </a:prstGeom>
        </p:spPr>
        <p:txBody>
          <a:bodyPr lIns="0" tIns="0" rIns="0" bIns="0" rtlCol="0" anchor="t">
            <a:spAutoFit/>
          </a:bodyPr>
          <a:lstStyle/>
          <a:p>
            <a:pPr algn="l">
              <a:lnSpc>
                <a:spcPts val="7279"/>
              </a:lnSpc>
            </a:pPr>
            <a:r>
              <a:rPr lang="en-US" sz="5199" b="1">
                <a:solidFill>
                  <a:srgbClr val="000000"/>
                </a:solidFill>
                <a:latin typeface="Canva Sans Bold"/>
                <a:ea typeface="Canva Sans Bold"/>
                <a:cs typeface="Canva Sans Bold"/>
                <a:sym typeface="Canva Sans Bold"/>
              </a:rPr>
              <a:t>Content:</a:t>
            </a:r>
          </a:p>
          <a:p>
            <a:pPr marL="1122679" lvl="1" indent="-561340" algn="l">
              <a:lnSpc>
                <a:spcPts val="7279"/>
              </a:lnSpc>
              <a:buFont typeface="Arial"/>
              <a:buChar char="•"/>
            </a:pPr>
            <a:r>
              <a:rPr lang="en-US" sz="5199" b="1">
                <a:solidFill>
                  <a:srgbClr val="000000"/>
                </a:solidFill>
                <a:latin typeface="Canva Sans Bold"/>
                <a:ea typeface="Canva Sans Bold"/>
                <a:cs typeface="Canva Sans Bold"/>
                <a:sym typeface="Canva Sans Bold"/>
              </a:rPr>
              <a:t>Large CSV file sizes → Optimized loading using dtype and indexing.</a:t>
            </a:r>
          </a:p>
          <a:p>
            <a:pPr marL="1122679" lvl="1" indent="-561340" algn="l">
              <a:lnSpc>
                <a:spcPts val="7279"/>
              </a:lnSpc>
              <a:buFont typeface="Arial"/>
              <a:buChar char="•"/>
            </a:pPr>
            <a:r>
              <a:rPr lang="en-US" sz="5199" b="1">
                <a:solidFill>
                  <a:srgbClr val="000000"/>
                </a:solidFill>
                <a:latin typeface="Canva Sans Bold"/>
                <a:ea typeface="Canva Sans Bold"/>
                <a:cs typeface="Canva Sans Bold"/>
                <a:sym typeface="Canva Sans Bold"/>
              </a:rPr>
              <a:t>Duplicate rows → Used INSERT IGNORE in SQL.</a:t>
            </a:r>
          </a:p>
          <a:p>
            <a:pPr marL="1122679" lvl="1" indent="-561340" algn="l">
              <a:lnSpc>
                <a:spcPts val="7279"/>
              </a:lnSpc>
              <a:buFont typeface="Arial"/>
              <a:buChar char="•"/>
            </a:pPr>
            <a:r>
              <a:rPr lang="en-US" sz="5199" b="1">
                <a:solidFill>
                  <a:srgbClr val="000000"/>
                </a:solidFill>
                <a:latin typeface="Canva Sans Bold"/>
                <a:ea typeface="Canva Sans Bold"/>
                <a:cs typeface="Canva Sans Bold"/>
                <a:sym typeface="Canva Sans Bold"/>
              </a:rPr>
              <a:t>Date formats → Standardized with pd.to_datetime().</a:t>
            </a:r>
          </a:p>
          <a:p>
            <a:pPr algn="l">
              <a:lnSpc>
                <a:spcPts val="7279"/>
              </a:lnSpc>
            </a:pPr>
            <a:endParaRPr lang="en-US" sz="5199" b="1">
              <a:solidFill>
                <a:srgbClr val="000000"/>
              </a:solidFill>
              <a:latin typeface="Canva Sans Bold"/>
              <a:ea typeface="Canva Sans Bold"/>
              <a:cs typeface="Canva Sans Bold"/>
              <a:sym typeface="Canva Sans Bold"/>
            </a:endParaRPr>
          </a:p>
        </p:txBody>
      </p:sp>
      <p:sp>
        <p:nvSpPr>
          <p:cNvPr id="3" name="Freeform 3"/>
          <p:cNvSpPr/>
          <p:nvPr/>
        </p:nvSpPr>
        <p:spPr>
          <a:xfrm>
            <a:off x="15011400" y="7218279"/>
            <a:ext cx="3013450" cy="3092159"/>
          </a:xfrm>
          <a:custGeom>
            <a:avLst/>
            <a:gdLst/>
            <a:ahLst/>
            <a:cxnLst/>
            <a:rect l="l" t="t" r="r" b="b"/>
            <a:pathLst>
              <a:path w="3013450" h="3092159">
                <a:moveTo>
                  <a:pt x="0" y="0"/>
                </a:moveTo>
                <a:lnTo>
                  <a:pt x="3013450" y="0"/>
                </a:lnTo>
                <a:lnTo>
                  <a:pt x="3013450" y="3092159"/>
                </a:lnTo>
                <a:lnTo>
                  <a:pt x="0" y="309215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4" name="TextBox 4"/>
          <p:cNvSpPr txBox="1"/>
          <p:nvPr/>
        </p:nvSpPr>
        <p:spPr>
          <a:xfrm>
            <a:off x="618629" y="885825"/>
            <a:ext cx="17050743" cy="1309360"/>
          </a:xfrm>
          <a:prstGeom prst="rect">
            <a:avLst/>
          </a:prstGeom>
        </p:spPr>
        <p:txBody>
          <a:bodyPr lIns="0" tIns="0" rIns="0" bIns="0" rtlCol="0" anchor="t">
            <a:spAutoFit/>
          </a:bodyPr>
          <a:lstStyle/>
          <a:p>
            <a:pPr algn="ctr">
              <a:lnSpc>
                <a:spcPts val="10780"/>
              </a:lnSpc>
            </a:pPr>
            <a:r>
              <a:rPr lang="en-US" sz="7700" b="1" u="sng">
                <a:solidFill>
                  <a:srgbClr val="000000"/>
                </a:solidFill>
                <a:latin typeface="Canva Sans Bold"/>
                <a:ea typeface="Canva Sans Bold"/>
                <a:cs typeface="Canva Sans Bold"/>
                <a:sym typeface="Canva Sans Bold"/>
              </a:rPr>
              <a:t>⚠️ Challenges &amp; How I Solved Them</a:t>
            </a:r>
          </a:p>
        </p:txBody>
      </p:sp>
      <p:pic>
        <p:nvPicPr>
          <p:cNvPr id="6" name="Picture 5" descr="A black rectangular object with a black stripe&#10;&#10;AI-generated content may be incorrect.">
            <a:extLst>
              <a:ext uri="{FF2B5EF4-FFF2-40B4-BE49-F238E27FC236}">
                <a16:creationId xmlns:a16="http://schemas.microsoft.com/office/drawing/2014/main" id="{00BE4289-0E77-AA3C-D99A-777AC920A0C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200" y="7294171"/>
            <a:ext cx="13241598" cy="3515216"/>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35</TotalTime>
  <Words>506</Words>
  <Application>Microsoft Office PowerPoint</Application>
  <PresentationFormat>Custom</PresentationFormat>
  <Paragraphs>83</Paragraphs>
  <Slides>18</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18</vt:i4>
      </vt:variant>
    </vt:vector>
  </HeadingPairs>
  <TitlesOfParts>
    <vt:vector size="22" baseType="lpstr">
      <vt:lpstr>Calibri</vt:lpstr>
      <vt:lpstr>Canva Sans Bold</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Add a heading</dc:title>
  <cp:lastModifiedBy>Sachin Hembram</cp:lastModifiedBy>
  <cp:revision>1</cp:revision>
  <dcterms:created xsi:type="dcterms:W3CDTF">2006-08-16T00:00:00Z</dcterms:created>
  <dcterms:modified xsi:type="dcterms:W3CDTF">2025-05-22T16:50:53Z</dcterms:modified>
  <dc:identifier>DAGoCECuNto</dc:identifier>
</cp:coreProperties>
</file>